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59" r:id="rId3"/>
    <p:sldId id="263" r:id="rId4"/>
    <p:sldId id="258" r:id="rId5"/>
    <p:sldId id="267" r:id="rId6"/>
    <p:sldId id="281" r:id="rId7"/>
    <p:sldId id="286" r:id="rId8"/>
    <p:sldId id="310" r:id="rId9"/>
    <p:sldId id="283" r:id="rId10"/>
    <p:sldId id="276" r:id="rId11"/>
    <p:sldId id="275" r:id="rId12"/>
    <p:sldId id="287" r:id="rId13"/>
    <p:sldId id="278" r:id="rId14"/>
    <p:sldId id="277" r:id="rId15"/>
    <p:sldId id="308" r:id="rId16"/>
    <p:sldId id="282" r:id="rId17"/>
    <p:sldId id="307" r:id="rId18"/>
    <p:sldId id="305" r:id="rId19"/>
    <p:sldId id="298" r:id="rId20"/>
    <p:sldId id="309" r:id="rId21"/>
    <p:sldId id="294" r:id="rId22"/>
    <p:sldId id="299" r:id="rId23"/>
    <p:sldId id="300" r:id="rId24"/>
    <p:sldId id="306" r:id="rId25"/>
    <p:sldId id="257" r:id="rId26"/>
    <p:sldId id="262" r:id="rId27"/>
    <p:sldId id="270" r:id="rId28"/>
    <p:sldId id="268" r:id="rId29"/>
    <p:sldId id="271" r:id="rId30"/>
    <p:sldId id="269" r:id="rId31"/>
    <p:sldId id="296" r:id="rId32"/>
    <p:sldId id="265" r:id="rId33"/>
    <p:sldId id="264" r:id="rId34"/>
    <p:sldId id="301" r:id="rId35"/>
    <p:sldId id="303" r:id="rId36"/>
    <p:sldId id="304" r:id="rId37"/>
    <p:sldId id="302" r:id="rId38"/>
    <p:sldId id="260" r:id="rId39"/>
    <p:sldId id="292" r:id="rId40"/>
    <p:sldId id="261" r:id="rId4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C19"/>
    <a:srgbClr val="FF8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5027" autoAdjust="0"/>
  </p:normalViewPr>
  <p:slideViewPr>
    <p:cSldViewPr>
      <p:cViewPr>
        <p:scale>
          <a:sx n="100" d="100"/>
          <a:sy n="100" d="100"/>
        </p:scale>
        <p:origin x="-564" y="-702"/>
      </p:cViewPr>
      <p:guideLst>
        <p:guide orient="horz" pos="1620"/>
        <p:guide pos="2880"/>
      </p:guideLst>
    </p:cSldViewPr>
  </p:slideViewPr>
  <p:outlineViewPr>
    <p:cViewPr>
      <p:scale>
        <a:sx n="33" d="100"/>
        <a:sy n="33" d="100"/>
      </p:scale>
      <p:origin x="0" y="3984"/>
    </p:cViewPr>
  </p:outlineViewPr>
  <p:notesTextViewPr>
    <p:cViewPr>
      <p:scale>
        <a:sx n="1" d="1"/>
        <a:sy n="1" d="1"/>
      </p:scale>
      <p:origin x="0" y="0"/>
    </p:cViewPr>
  </p:notesTextViewPr>
  <p:notesViewPr>
    <p:cSldViewPr>
      <p:cViewPr varScale="1">
        <p:scale>
          <a:sx n="102" d="100"/>
          <a:sy n="102" d="100"/>
        </p:scale>
        <p:origin x="-355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F2069B1-21E8-41F8-81C9-51101414E7AF}" type="datetimeFigureOut">
              <a:rPr lang="en-US" smtClean="0"/>
              <a:t>8/25/2014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EF32F8B-E31B-41C8-A506-4554FEDCDACA}" type="slidenum">
              <a:rPr lang="en-US" smtClean="0"/>
              <a:t>‹#›</a:t>
            </a:fld>
            <a:endParaRPr lang="en-US"/>
          </a:p>
        </p:txBody>
      </p:sp>
    </p:spTree>
    <p:extLst>
      <p:ext uri="{BB962C8B-B14F-4D97-AF65-F5344CB8AC3E}">
        <p14:creationId xmlns:p14="http://schemas.microsoft.com/office/powerpoint/2010/main" val="3473260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9B8C8F9-48B2-4C1E-899A-B7BEF3429731}" type="datetimeFigureOut">
              <a:rPr lang="en-US" smtClean="0"/>
              <a:t>8/25/2014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07ED5A9-73AA-47D0-9AC8-ECE9C3097DA3}" type="slidenum">
              <a:rPr lang="en-US" smtClean="0"/>
              <a:t>‹#›</a:t>
            </a:fld>
            <a:endParaRPr lang="en-US"/>
          </a:p>
        </p:txBody>
      </p:sp>
    </p:spTree>
    <p:extLst>
      <p:ext uri="{BB962C8B-B14F-4D97-AF65-F5344CB8AC3E}">
        <p14:creationId xmlns:p14="http://schemas.microsoft.com/office/powerpoint/2010/main" val="322820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anandtech.com/show/8214/nvidia-and-epic-games-showcase-the-power-of-tegra-k1-with-unreal-engine-4-rivalry-dem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Title: </a:t>
            </a:r>
          </a:p>
          <a:p>
            <a:r>
              <a:rPr lang="en-US" dirty="0"/>
              <a:t> “How to scale down and not get caught - the Unreal Engine 4 "Rivalry" Demo”</a:t>
            </a:r>
          </a:p>
          <a:p>
            <a:r>
              <a:rPr lang="en-US" dirty="0"/>
              <a:t> </a:t>
            </a:r>
          </a:p>
          <a:p>
            <a:r>
              <a:rPr lang="en-US" dirty="0"/>
              <a:t>                Summary (&lt;500 words):</a:t>
            </a:r>
          </a:p>
          <a:p>
            <a:r>
              <a:rPr lang="en-US" dirty="0"/>
              <a:t>                                Modern mobile graphics hardware is now able to run all features that were formerly exclusive to high end PC hardware and game consoles. With the </a:t>
            </a:r>
            <a:r>
              <a:rPr lang="en-US" dirty="0" err="1"/>
              <a:t>Tegra</a:t>
            </a:r>
            <a:r>
              <a:rPr lang="en-US" dirty="0"/>
              <a:t> K1 from NVIDIA we not only have the features but also the performance to run PC content.</a:t>
            </a:r>
          </a:p>
          <a:p>
            <a:r>
              <a:rPr lang="en-US" dirty="0"/>
              <a:t>                                For the Google IO 2014 Epic and NVIDIA together worked on a demo called: Unreal Engine 4 "Rivalry" Demo”. In a short amount of time we created the demo and managed to run it on the target hardware. In order to achieve 30fps we had to optimize code and content.</a:t>
            </a:r>
          </a:p>
          <a:p>
            <a:r>
              <a:rPr lang="en-US" dirty="0"/>
              <a:t>                                In talk we will show how we identified, optimized, scaled down features and adjusted content to run fast enough. To identify performance cost we only used the in engine profiling features for CPU and GPU. We used the in engine scalability functionality to</a:t>
            </a:r>
          </a:p>
          <a:p>
            <a:r>
              <a:rPr lang="en-US" dirty="0"/>
              <a:t>                                reduce cost where it only had minor impact. We iterated on the content and did code adjustments where appropriate. A similar process is needed for any real-time application as hardware will always be pushed to its limits by the content creators.</a:t>
            </a:r>
          </a:p>
          <a:p>
            <a:r>
              <a:rPr lang="en-US" dirty="0"/>
              <a:t>                                Although the demo was developed for the </a:t>
            </a:r>
            <a:r>
              <a:rPr lang="en-US" dirty="0" err="1"/>
              <a:t>Tegra</a:t>
            </a:r>
            <a:r>
              <a:rPr lang="en-US" dirty="0"/>
              <a:t> K1 the information in this talk is mostly hardware agnostic.</a:t>
            </a:r>
          </a:p>
          <a:p>
            <a:r>
              <a:rPr lang="en-US" dirty="0"/>
              <a:t> </a:t>
            </a:r>
          </a:p>
          <a:p>
            <a:endParaRPr lang="en-US" u="sng" dirty="0">
              <a:hlinkClick r:id="rId3"/>
            </a:endParaRPr>
          </a:p>
          <a:p>
            <a:r>
              <a:rPr lang="en-US" u="sng" dirty="0">
                <a:hlinkClick r:id="rId3"/>
              </a:rPr>
              <a:t>http://www.anandtech.com/show/8214/nvidia-and-epic-games-showcase-the-power-of-tegra-k1-with-unreal-engine-4-rivalry-demo</a:t>
            </a:r>
            <a:endParaRPr lang="en-US" u="sng"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a:t>
            </a:fld>
            <a:endParaRPr lang="en-US"/>
          </a:p>
        </p:txBody>
      </p:sp>
    </p:spTree>
    <p:extLst>
      <p:ext uri="{BB962C8B-B14F-4D97-AF65-F5344CB8AC3E}">
        <p14:creationId xmlns:p14="http://schemas.microsoft.com/office/powerpoint/2010/main" val="3501010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31774">
              <a:defRPr/>
            </a:pPr>
            <a:r>
              <a:rPr lang="en-US" dirty="0"/>
              <a:t>Other tools e.g.</a:t>
            </a:r>
            <a:br>
              <a:rPr lang="en-US" dirty="0"/>
            </a:br>
            <a:r>
              <a:rPr lang="en-US" dirty="0"/>
              <a:t>“NVIDIA </a:t>
            </a:r>
            <a:r>
              <a:rPr lang="en-US" dirty="0" err="1"/>
              <a:t>Tegra</a:t>
            </a:r>
            <a:r>
              <a:rPr lang="en-US" dirty="0"/>
              <a:t> System Profiler”</a:t>
            </a:r>
            <a:br>
              <a:rPr lang="en-US" dirty="0"/>
            </a:br>
            <a:r>
              <a:rPr lang="en-US" dirty="0"/>
              <a:t>or “</a:t>
            </a:r>
            <a:r>
              <a:rPr lang="en-US" dirty="0" err="1"/>
              <a:t>VTune</a:t>
            </a:r>
            <a:r>
              <a:rPr lang="en-US" dirty="0"/>
              <a:t>”</a:t>
            </a:r>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10</a:t>
            </a:fld>
            <a:endParaRPr lang="en-US"/>
          </a:p>
        </p:txBody>
      </p:sp>
    </p:spTree>
    <p:extLst>
      <p:ext uri="{BB962C8B-B14F-4D97-AF65-F5344CB8AC3E}">
        <p14:creationId xmlns:p14="http://schemas.microsoft.com/office/powerpoint/2010/main" val="281184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Mac doesn’t show “Duration”: (OpenGL version there misses timer queries)</a:t>
            </a:r>
          </a:p>
          <a:p>
            <a:pPr defTabSz="931774">
              <a:defRPr/>
            </a:pPr>
            <a:endParaRPr lang="en-US" dirty="0"/>
          </a:p>
          <a:p>
            <a:pPr defTabSz="931774">
              <a:defRPr/>
            </a:pPr>
            <a:r>
              <a:rPr lang="en-US" dirty="0"/>
              <a:t>Text output includes draw call count</a:t>
            </a:r>
          </a:p>
          <a:p>
            <a:pPr defTabSz="931774">
              <a:defRPr/>
            </a:pPr>
            <a:endParaRPr lang="en-US" dirty="0"/>
          </a:p>
          <a:p>
            <a:pPr defTabSz="931774">
              <a:defRPr/>
            </a:pPr>
            <a:endParaRPr lang="en-US" dirty="0"/>
          </a:p>
          <a:p>
            <a:pPr defTabSz="931774">
              <a:defRPr/>
            </a:pPr>
            <a:r>
              <a:rPr lang="en-US" dirty="0"/>
              <a:t>If possible (not on console) UI pops up unless disabled with “</a:t>
            </a:r>
            <a:r>
              <a:rPr lang="en-US" dirty="0" err="1"/>
              <a:t>RHI.ShowProfilerAfterProfilingGPU</a:t>
            </a:r>
            <a:r>
              <a:rPr lang="en-US" dirty="0"/>
              <a:t>”</a:t>
            </a:r>
          </a:p>
          <a:p>
            <a:endParaRPr lang="en-US" dirty="0" smtClean="0"/>
          </a:p>
          <a:p>
            <a:endParaRPr lang="en-US" dirty="0" smtClean="0"/>
          </a:p>
          <a:p>
            <a:pPr defTabSz="931774">
              <a:defRPr/>
            </a:pPr>
            <a:r>
              <a:rPr lang="en-US" dirty="0"/>
              <a:t>Other tools e.g.</a:t>
            </a:r>
            <a:br>
              <a:rPr lang="en-US" dirty="0"/>
            </a:br>
            <a:r>
              <a:rPr lang="en-US" dirty="0"/>
              <a:t>“NVIDIA </a:t>
            </a:r>
            <a:r>
              <a:rPr lang="en-US" dirty="0" err="1"/>
              <a:t>Tegra</a:t>
            </a:r>
            <a:r>
              <a:rPr lang="en-US" dirty="0"/>
              <a:t> Graphics Debugger”</a:t>
            </a:r>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11</a:t>
            </a:fld>
            <a:endParaRPr lang="en-US"/>
          </a:p>
        </p:txBody>
      </p:sp>
    </p:spTree>
    <p:extLst>
      <p:ext uri="{BB962C8B-B14F-4D97-AF65-F5344CB8AC3E}">
        <p14:creationId xmlns:p14="http://schemas.microsoft.com/office/powerpoint/2010/main" val="209611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UFE also can do live connection</a:t>
            </a:r>
          </a:p>
          <a:p>
            <a:r>
              <a:rPr lang="en-US" dirty="0"/>
              <a:t>Use external tool to browse UFE (replaces UE3 </a:t>
            </a:r>
            <a:r>
              <a:rPr lang="en-US" dirty="0" err="1"/>
              <a:t>StatsViewer</a:t>
            </a:r>
            <a:r>
              <a:rPr lang="en-US" dirty="0"/>
              <a:t>)</a:t>
            </a:r>
          </a:p>
        </p:txBody>
      </p:sp>
      <p:sp>
        <p:nvSpPr>
          <p:cNvPr id="4" name="Slide Number Placeholder 3"/>
          <p:cNvSpPr>
            <a:spLocks noGrp="1"/>
          </p:cNvSpPr>
          <p:nvPr>
            <p:ph type="sldNum" sz="quarter" idx="10"/>
          </p:nvPr>
        </p:nvSpPr>
        <p:spPr/>
        <p:txBody>
          <a:bodyPr/>
          <a:lstStyle/>
          <a:p>
            <a:fld id="{707ED5A9-73AA-47D0-9AC8-ECE9C3097DA3}" type="slidenum">
              <a:rPr lang="en-US" smtClean="0"/>
              <a:t>12</a:t>
            </a:fld>
            <a:endParaRPr lang="en-US"/>
          </a:p>
        </p:txBody>
      </p:sp>
    </p:spTree>
    <p:extLst>
      <p:ext uri="{BB962C8B-B14F-4D97-AF65-F5344CB8AC3E}">
        <p14:creationId xmlns:p14="http://schemas.microsoft.com/office/powerpoint/2010/main" val="1729138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toggle features -&gt; </a:t>
            </a:r>
            <a:r>
              <a:rPr lang="en-US" dirty="0" err="1" smtClean="0"/>
              <a:t>eval</a:t>
            </a:r>
            <a:r>
              <a:rPr lang="en-US" dirty="0" smtClean="0"/>
              <a:t> bang for the buck</a:t>
            </a:r>
          </a:p>
          <a:p>
            <a:endParaRPr lang="en-US" dirty="0" smtClean="0"/>
          </a:p>
          <a:p>
            <a:r>
              <a:rPr lang="en-US" dirty="0" smtClean="0"/>
              <a:t>*:</a:t>
            </a:r>
            <a:r>
              <a:rPr lang="en-US" baseline="0" dirty="0" smtClean="0"/>
              <a:t> created </a:t>
            </a:r>
            <a:r>
              <a:rPr lang="en-US" baseline="0" dirty="0" err="1" smtClean="0"/>
              <a:t>VisualizeSSR</a:t>
            </a:r>
            <a:r>
              <a:rPr lang="en-US" baseline="0" dirty="0" smtClean="0"/>
              <a:t> to see where the masking requires the expensive processing (see bonus slides)</a:t>
            </a:r>
            <a:endParaRPr lang="en-US" dirty="0" smtClean="0"/>
          </a:p>
          <a:p>
            <a:endParaRPr lang="en-US" dirty="0" smtClean="0"/>
          </a:p>
          <a:p>
            <a:r>
              <a:rPr lang="en-US" dirty="0" smtClean="0"/>
              <a:t>The engine show flags can be used to toggle a lot of rendering features. The editor lists all show flags in a convenient 2D UI. You can click on the checkbox to toggle multiple checkboxes without closing the menu.</a:t>
            </a:r>
          </a:p>
          <a:p>
            <a:r>
              <a:rPr lang="en-US" dirty="0" smtClean="0"/>
              <a:t>In-game, you can use the </a:t>
            </a:r>
            <a:r>
              <a:rPr lang="en-US" b="1" dirty="0" smtClean="0"/>
              <a:t>show</a:t>
            </a:r>
            <a:r>
              <a:rPr lang="en-US" dirty="0" smtClean="0"/>
              <a:t> command. Use </a:t>
            </a:r>
            <a:r>
              <a:rPr lang="en-US" b="1" dirty="0" smtClean="0"/>
              <a:t>show</a:t>
            </a:r>
            <a:r>
              <a:rPr lang="en-US" dirty="0" smtClean="0"/>
              <a:t> to get a list of all show flags and their state. Use </a:t>
            </a:r>
            <a:r>
              <a:rPr lang="en-US" b="1" dirty="0" smtClean="0"/>
              <a:t>show </a:t>
            </a:r>
            <a:r>
              <a:rPr lang="en-US" b="1" dirty="0" err="1" smtClean="0"/>
              <a:t>showflagname</a:t>
            </a:r>
            <a:r>
              <a:rPr lang="en-US" dirty="0" smtClean="0"/>
              <a:t> to toggle a feature. Note that this only works in game viewports, so in editor viewports, the editor UI needs to be used. You can use the console variables (e.g. </a:t>
            </a:r>
            <a:r>
              <a:rPr lang="en-US" dirty="0" err="1" smtClean="0"/>
              <a:t>showflag.Bloom</a:t>
            </a:r>
            <a:r>
              <a:rPr lang="en-US" dirty="0" smtClean="0"/>
              <a:t>) to override show flag values in-game or in the editor, but that also disables the UI.</a:t>
            </a:r>
          </a:p>
          <a:p>
            <a:endParaRPr lang="en-US" dirty="0" smtClean="0"/>
          </a:p>
          <a:p>
            <a:r>
              <a:rPr lang="en-US" dirty="0" smtClean="0"/>
              <a:t>A good profiling starting point is with high-level features, such as </a:t>
            </a:r>
            <a:r>
              <a:rPr lang="en-US" b="1" dirty="0" smtClean="0"/>
              <a:t>show </a:t>
            </a:r>
            <a:r>
              <a:rPr lang="en-US" b="1" dirty="0" err="1" smtClean="0"/>
              <a:t>StaticMeshes</a:t>
            </a:r>
            <a:r>
              <a:rPr lang="en-US" dirty="0" smtClean="0"/>
              <a:t> or </a:t>
            </a:r>
            <a:r>
              <a:rPr lang="en-US" b="1" dirty="0" smtClean="0"/>
              <a:t>show </a:t>
            </a:r>
            <a:r>
              <a:rPr lang="en-US" b="1" dirty="0" err="1" smtClean="0"/>
              <a:t>tesselation</a:t>
            </a:r>
            <a:r>
              <a:rPr lang="en-US" dirty="0" smtClean="0"/>
              <a:t>.</a:t>
            </a:r>
          </a:p>
          <a:p>
            <a:r>
              <a:rPr lang="en-US" dirty="0" smtClean="0"/>
              <a:t>All show flags are also exposed as console variables, e.g. console </a:t>
            </a:r>
            <a:r>
              <a:rPr lang="en-US" b="1" dirty="0" smtClean="0"/>
              <a:t>show Bloom</a:t>
            </a:r>
            <a:r>
              <a:rPr lang="en-US" dirty="0" smtClean="0"/>
              <a:t>, </a:t>
            </a:r>
            <a:r>
              <a:rPr lang="en-US" b="1" dirty="0" err="1" smtClean="0"/>
              <a:t>showflag.Bloom</a:t>
            </a:r>
            <a:r>
              <a:rPr lang="en-US" b="1" dirty="0" smtClean="0"/>
              <a:t> 0</a:t>
            </a:r>
            <a:r>
              <a:rPr lang="en-US" dirty="0" smtClean="0"/>
              <a:t> or in configuration files: </a:t>
            </a:r>
            <a:r>
              <a:rPr lang="en-US" b="1" dirty="0" err="1" smtClean="0"/>
              <a:t>showflag.Bloom</a:t>
            </a:r>
            <a:r>
              <a:rPr lang="en-US" b="1" dirty="0" smtClean="0"/>
              <a:t> = 0</a:t>
            </a:r>
            <a:r>
              <a:rPr lang="en-US" dirty="0" smtClean="0"/>
              <a:t>Console variables require more typing but they also override the editor UI </a:t>
            </a:r>
            <a:r>
              <a:rPr lang="en-US" dirty="0" err="1" smtClean="0"/>
              <a:t>showflags</a:t>
            </a:r>
            <a:r>
              <a:rPr lang="en-US" dirty="0" smtClean="0"/>
              <a:t> and they can be put into configuration files like other console variables.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13</a:t>
            </a:fld>
            <a:endParaRPr lang="en-US"/>
          </a:p>
        </p:txBody>
      </p:sp>
    </p:spTree>
    <p:extLst>
      <p:ext uri="{BB962C8B-B14F-4D97-AF65-F5344CB8AC3E}">
        <p14:creationId xmlns:p14="http://schemas.microsoft.com/office/powerpoint/2010/main" val="2946783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Wireframe helped to identify expensive water splash meshes, tessellated</a:t>
            </a:r>
            <a:r>
              <a:rPr lang="en-US" baseline="0" dirty="0" smtClean="0"/>
              <a:t> walls stayed as it would have been too much work to replace the vertex colors with a texture</a:t>
            </a:r>
            <a:endParaRPr lang="en-US" dirty="0" smtClean="0"/>
          </a:p>
          <a:p>
            <a:endParaRPr lang="en-US" dirty="0" smtClean="0"/>
          </a:p>
          <a:p>
            <a:r>
              <a:rPr lang="en-US" dirty="0" err="1" smtClean="0"/>
              <a:t>LightComplexity</a:t>
            </a:r>
            <a:r>
              <a:rPr lang="en-US" dirty="0" smtClean="0"/>
              <a:t> was very useful</a:t>
            </a:r>
            <a:r>
              <a:rPr lang="en-US" baseline="0" dirty="0" smtClean="0"/>
              <a:t> to reduce the cost of lights: smaller attenuation radius, smaller cone angle, see which lights are enabled but barely visible</a:t>
            </a:r>
          </a:p>
          <a:p>
            <a:endParaRPr lang="en-US" baseline="0" dirty="0" smtClean="0"/>
          </a:p>
          <a:p>
            <a:r>
              <a:rPr lang="en-US" dirty="0" err="1" smtClean="0"/>
              <a:t>ShaderComplexity</a:t>
            </a:r>
            <a:r>
              <a:rPr lang="en-US" dirty="0" smtClean="0"/>
              <a:t> helped to focus attention on large overdraw and expensive materials</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14</a:t>
            </a:fld>
            <a:endParaRPr lang="en-US"/>
          </a:p>
        </p:txBody>
      </p:sp>
    </p:spTree>
    <p:extLst>
      <p:ext uri="{BB962C8B-B14F-4D97-AF65-F5344CB8AC3E}">
        <p14:creationId xmlns:p14="http://schemas.microsoft.com/office/powerpoint/2010/main" val="415867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UE4 has a lot of features with complex interactions affecting performance, much more than can be covered here. The next few slides cover a few larger features and mention their basic performance characteristic.</a:t>
            </a:r>
          </a:p>
          <a:p>
            <a:pPr defTabSz="931774">
              <a:defRPr/>
            </a:pPr>
            <a:r>
              <a:rPr lang="en-US" dirty="0"/>
              <a:t>I will did deeper in a few cases but those slides are more meant for reference. Having this is knowledge about the feature you care is important.</a:t>
            </a:r>
          </a:p>
          <a:p>
            <a:endParaRPr lang="en-US" dirty="0" smtClean="0"/>
          </a:p>
          <a:p>
            <a:r>
              <a:rPr lang="en-US" dirty="0">
                <a:solidFill>
                  <a:schemeClr val="bg1">
                    <a:lumMod val="50000"/>
                  </a:schemeClr>
                </a:solidFill>
              </a:rPr>
              <a:t>* We did disable tiled and reduced the deferred light/reflection count (single box reflection probe, aligned to the world geometry)</a:t>
            </a:r>
            <a:endParaRPr lang="en-US" dirty="0" smtClean="0"/>
          </a:p>
          <a:p>
            <a:r>
              <a:rPr lang="en-US" dirty="0" smtClean="0"/>
              <a:t>* Reducing</a:t>
            </a:r>
            <a:r>
              <a:rPr lang="en-US" baseline="0" dirty="0" smtClean="0"/>
              <a:t> attenuation radius and cone size helped, disable shadow casting lights as well</a:t>
            </a:r>
          </a:p>
          <a:p>
            <a:r>
              <a:rPr lang="en-US" baseline="0" dirty="0" smtClean="0"/>
              <a:t>* We replaced many sphere reflection probes with a single box probe</a:t>
            </a:r>
          </a:p>
          <a:p>
            <a:pPr defTabSz="931774">
              <a:defRPr/>
            </a:pPr>
            <a:endParaRPr lang="en-US" dirty="0"/>
          </a:p>
          <a:p>
            <a:pPr defTabSz="931774">
              <a:defRPr/>
            </a:pPr>
            <a:endParaRPr lang="en-US" dirty="0"/>
          </a:p>
          <a:p>
            <a:pPr defTabSz="931774">
              <a:defRPr/>
            </a:pPr>
            <a:r>
              <a:rPr lang="en-US" dirty="0"/>
              <a:t>* </a:t>
            </a:r>
            <a:r>
              <a:rPr lang="en-US" dirty="0">
                <a:solidFill>
                  <a:schemeClr val="bg1">
                    <a:lumMod val="50000"/>
                  </a:schemeClr>
                </a:solidFill>
              </a:rPr>
              <a:t>Reflections use baked indirect light lighting which is range limited: Because all content was very dark the limited range and quantization caused the reflections to be very dark – we had to fix the content</a:t>
            </a:r>
          </a:p>
          <a:p>
            <a:pPr marL="174708" indent="-174708">
              <a:buFont typeface="Arial" charset="0"/>
              <a:buChar char="•"/>
            </a:pP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15</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UE4 has a lot of features with complex interactions affecting performance, much more than can be covered here. The next few slides cover a few larger features and mention their basic performance characteristic.</a:t>
            </a:r>
          </a:p>
          <a:p>
            <a:pPr defTabSz="931774">
              <a:defRPr/>
            </a:pPr>
            <a:r>
              <a:rPr lang="en-US" dirty="0"/>
              <a:t>I will did deeper in a few cases but those slides are more meant for reference. Having this is knowledge about the feature you care is important.</a:t>
            </a:r>
          </a:p>
          <a:p>
            <a:endParaRPr lang="en-US" dirty="0" smtClean="0"/>
          </a:p>
          <a:p>
            <a:r>
              <a:rPr lang="en-US" dirty="0">
                <a:solidFill>
                  <a:schemeClr val="bg1">
                    <a:lumMod val="50000"/>
                  </a:schemeClr>
                </a:solidFill>
              </a:rPr>
              <a:t>* We did disable tiled and reduced the deferred light/reflection count (single box reflection probe, aligned to the world geometry)</a:t>
            </a:r>
            <a:endParaRPr lang="en-US" dirty="0" smtClean="0"/>
          </a:p>
          <a:p>
            <a:r>
              <a:rPr lang="en-US" dirty="0" smtClean="0"/>
              <a:t>* Reducing</a:t>
            </a:r>
            <a:r>
              <a:rPr lang="en-US" baseline="0" dirty="0" smtClean="0"/>
              <a:t> attenuation radius and cone size helped, disable shadow casting lights as well</a:t>
            </a:r>
          </a:p>
          <a:p>
            <a:r>
              <a:rPr lang="en-US" baseline="0" dirty="0" smtClean="0"/>
              <a:t>* We replaced many sphere reflection probes with a single box probe</a:t>
            </a:r>
          </a:p>
          <a:p>
            <a:pPr defTabSz="931774">
              <a:defRPr/>
            </a:pPr>
            <a:endParaRPr lang="en-US" dirty="0"/>
          </a:p>
          <a:p>
            <a:pPr defTabSz="931774">
              <a:defRPr/>
            </a:pPr>
            <a:endParaRPr lang="en-US" dirty="0"/>
          </a:p>
          <a:p>
            <a:pPr defTabSz="931774">
              <a:defRPr/>
            </a:pPr>
            <a:r>
              <a:rPr lang="en-US" dirty="0"/>
              <a:t>* </a:t>
            </a:r>
            <a:r>
              <a:rPr lang="en-US" dirty="0">
                <a:solidFill>
                  <a:schemeClr val="bg1">
                    <a:lumMod val="50000"/>
                  </a:schemeClr>
                </a:solidFill>
              </a:rPr>
              <a:t>Reflections use baked indirect light lighting which is range limited: Because all content was very dark the limited range and quantization caused the reflections to be very dark – we had to fix the content</a:t>
            </a:r>
          </a:p>
          <a:p>
            <a:pPr marL="174708" indent="-174708">
              <a:buFont typeface="Arial" charset="0"/>
              <a:buChar char="•"/>
            </a:pP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16</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UE4 has a lot of features with complex interactions affecting performance, much more than can be covered here. The next few slides cover a few larger features and mention their basic performance characteristic.</a:t>
            </a:r>
          </a:p>
          <a:p>
            <a:pPr defTabSz="931774">
              <a:defRPr/>
            </a:pPr>
            <a:r>
              <a:rPr lang="en-US" dirty="0"/>
              <a:t>I will did deeper in a few cases but those slides are more meant for reference. Having this is knowledge about the feature you care is important.</a:t>
            </a:r>
          </a:p>
          <a:p>
            <a:endParaRPr lang="en-US" dirty="0" smtClean="0"/>
          </a:p>
          <a:p>
            <a:r>
              <a:rPr lang="en-US" dirty="0">
                <a:solidFill>
                  <a:schemeClr val="bg1">
                    <a:lumMod val="50000"/>
                  </a:schemeClr>
                </a:solidFill>
              </a:rPr>
              <a:t>* We did disable tiled and reduced the deferred light/reflection count (single box reflection probe, aligned to the world geometry)</a:t>
            </a:r>
            <a:endParaRPr lang="en-US" dirty="0" smtClean="0"/>
          </a:p>
          <a:p>
            <a:r>
              <a:rPr lang="en-US" dirty="0" smtClean="0"/>
              <a:t>* Reducing</a:t>
            </a:r>
            <a:r>
              <a:rPr lang="en-US" baseline="0" dirty="0" smtClean="0"/>
              <a:t> attenuation radius and cone size helped, disable shadow casting lights as well</a:t>
            </a:r>
          </a:p>
          <a:p>
            <a:r>
              <a:rPr lang="en-US" baseline="0" dirty="0" smtClean="0"/>
              <a:t>* We replaced many sphere reflection probes with a single box probe</a:t>
            </a:r>
          </a:p>
          <a:p>
            <a:pPr defTabSz="931774">
              <a:defRPr/>
            </a:pPr>
            <a:endParaRPr lang="en-US" dirty="0"/>
          </a:p>
          <a:p>
            <a:pPr defTabSz="931774">
              <a:defRPr/>
            </a:pPr>
            <a:endParaRPr lang="en-US" dirty="0"/>
          </a:p>
          <a:p>
            <a:pPr defTabSz="931774">
              <a:defRPr/>
            </a:pPr>
            <a:r>
              <a:rPr lang="en-US" dirty="0"/>
              <a:t>* </a:t>
            </a:r>
            <a:r>
              <a:rPr lang="en-US" dirty="0">
                <a:solidFill>
                  <a:schemeClr val="bg1">
                    <a:lumMod val="50000"/>
                  </a:schemeClr>
                </a:solidFill>
              </a:rPr>
              <a:t>Reflections use baked indirect light lighting which is range limited: Because all content was very dark the limited range and quantization caused the reflections to be very dark – we had to fix the content</a:t>
            </a:r>
          </a:p>
          <a:p>
            <a:pPr marL="174708" indent="-174708">
              <a:buFont typeface="Arial" charset="0"/>
              <a:buChar char="•"/>
            </a:pP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17</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UE4 has a lot of features with complex interactions affecting performance, much more than can be covered here. The next few slides cover a few larger features and mention their basic performance characteristic.</a:t>
            </a:r>
          </a:p>
          <a:p>
            <a:pPr defTabSz="931774">
              <a:defRPr/>
            </a:pPr>
            <a:r>
              <a:rPr lang="en-US" dirty="0"/>
              <a:t>I will did deeper in a few cases but those slides are more meant for reference. Having this is knowledge about the feature you care is important.</a:t>
            </a:r>
          </a:p>
          <a:p>
            <a:endParaRPr lang="en-US" dirty="0" smtClean="0"/>
          </a:p>
          <a:p>
            <a:r>
              <a:rPr lang="en-US" dirty="0">
                <a:solidFill>
                  <a:schemeClr val="bg1">
                    <a:lumMod val="50000"/>
                  </a:schemeClr>
                </a:solidFill>
              </a:rPr>
              <a:t>* We did disable tiled and reduced the deferred light/reflection count (single box reflection probe, aligned to the world geometry)</a:t>
            </a:r>
            <a:endParaRPr lang="en-US" dirty="0" smtClean="0"/>
          </a:p>
          <a:p>
            <a:r>
              <a:rPr lang="en-US" dirty="0" smtClean="0"/>
              <a:t>* Reducing</a:t>
            </a:r>
            <a:r>
              <a:rPr lang="en-US" baseline="0" dirty="0" smtClean="0"/>
              <a:t> attenuation radius and cone size helped, disable shadow casting lights as well</a:t>
            </a:r>
          </a:p>
          <a:p>
            <a:r>
              <a:rPr lang="en-US" baseline="0" dirty="0" smtClean="0"/>
              <a:t>* We replaced many sphere reflection probes with a single box probe</a:t>
            </a:r>
          </a:p>
          <a:p>
            <a:pPr defTabSz="931774">
              <a:defRPr/>
            </a:pPr>
            <a:endParaRPr lang="en-US" dirty="0"/>
          </a:p>
          <a:p>
            <a:pPr defTabSz="931774">
              <a:defRPr/>
            </a:pPr>
            <a:endParaRPr lang="en-US" dirty="0"/>
          </a:p>
          <a:p>
            <a:pPr defTabSz="931774">
              <a:defRPr/>
            </a:pPr>
            <a:r>
              <a:rPr lang="en-US" dirty="0"/>
              <a:t>* </a:t>
            </a:r>
            <a:r>
              <a:rPr lang="en-US" dirty="0">
                <a:solidFill>
                  <a:schemeClr val="bg1">
                    <a:lumMod val="50000"/>
                  </a:schemeClr>
                </a:solidFill>
              </a:rPr>
              <a:t>Reflections use baked indirect light lighting which is range limited: Because all content was very dark the limited range and quantization caused the reflections to be very dark – we had to fix the content</a:t>
            </a:r>
          </a:p>
          <a:p>
            <a:pPr marL="174708" indent="-174708">
              <a:buFont typeface="Arial" charset="0"/>
              <a:buChar char="•"/>
            </a:pP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18</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 did disable it for the demo</a:t>
            </a:r>
          </a:p>
          <a:p>
            <a:endParaRPr lang="en-US" dirty="0" smtClean="0"/>
          </a:p>
          <a:p>
            <a:endParaRPr lang="en-US" dirty="0" smtClean="0"/>
          </a:p>
          <a:p>
            <a:pPr defTabSz="931774">
              <a:defRPr/>
            </a:pPr>
            <a:r>
              <a:rPr lang="en-US" dirty="0" err="1"/>
              <a:t>ScreenPercentage</a:t>
            </a:r>
            <a:r>
              <a:rPr lang="en-US" dirty="0"/>
              <a:t>: </a:t>
            </a:r>
            <a:r>
              <a:rPr lang="en-US" dirty="0" err="1"/>
              <a:t>TemporalAA</a:t>
            </a:r>
            <a:r>
              <a:rPr lang="en-US" dirty="0"/>
              <a:t> and good </a:t>
            </a:r>
            <a:r>
              <a:rPr lang="en-US" dirty="0" err="1"/>
              <a:t>upsampling</a:t>
            </a:r>
            <a:r>
              <a:rPr lang="en-US" dirty="0"/>
              <a:t> helps the quality</a:t>
            </a:r>
          </a:p>
          <a:p>
            <a:pPr defTabSz="931774">
              <a:defRPr/>
            </a:pPr>
            <a:r>
              <a:rPr lang="en-US" dirty="0"/>
              <a:t>Wasn’t used in the demo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19</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 "Through our close collaboration with NVIDIA, Epic's Unreal Engine 4 'Rivalry' project demonstrated at Google I/O shows what's possible when PC-class gaming technologies and performance are brought to mobile devices. In less than three weeks we were able to port content built for high-end PC and the DirectX 11 graphics API to Android and Google's AEP (Android Expansion Pack) extensions for ES 3.1. Developers can deliver incredible graphical complexity on a mobile chipset thanks to </a:t>
            </a:r>
            <a:r>
              <a:rPr lang="en-US" i="1" dirty="0" err="1"/>
              <a:t>Tegra</a:t>
            </a:r>
            <a:r>
              <a:rPr lang="en-US" i="1" dirty="0"/>
              <a:t> K1 and AEP."</a:t>
            </a:r>
            <a:r>
              <a:rPr lang="en-US" dirty="0"/>
              <a:t>   Tim Sweeney</a:t>
            </a:r>
          </a:p>
        </p:txBody>
      </p:sp>
      <p:sp>
        <p:nvSpPr>
          <p:cNvPr id="4" name="Slide Number Placeholder 3"/>
          <p:cNvSpPr>
            <a:spLocks noGrp="1"/>
          </p:cNvSpPr>
          <p:nvPr>
            <p:ph type="sldNum" sz="quarter" idx="10"/>
          </p:nvPr>
        </p:nvSpPr>
        <p:spPr/>
        <p:txBody>
          <a:bodyPr/>
          <a:lstStyle/>
          <a:p>
            <a:fld id="{707ED5A9-73AA-47D0-9AC8-ECE9C3097DA3}" type="slidenum">
              <a:rPr lang="en-US" smtClean="0"/>
              <a:t>2</a:t>
            </a:fld>
            <a:endParaRPr lang="en-US"/>
          </a:p>
        </p:txBody>
      </p:sp>
    </p:spTree>
    <p:extLst>
      <p:ext uri="{BB962C8B-B14F-4D97-AF65-F5344CB8AC3E}">
        <p14:creationId xmlns:p14="http://schemas.microsoft.com/office/powerpoint/2010/main" val="722632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 did disable it for the demo</a:t>
            </a:r>
          </a:p>
          <a:p>
            <a:endParaRPr lang="en-US" dirty="0" smtClean="0"/>
          </a:p>
          <a:p>
            <a:endParaRPr lang="en-US" dirty="0" smtClean="0"/>
          </a:p>
          <a:p>
            <a:pPr defTabSz="931774">
              <a:defRPr/>
            </a:pPr>
            <a:r>
              <a:rPr lang="en-US" dirty="0" err="1"/>
              <a:t>ScreenPercentage</a:t>
            </a:r>
            <a:r>
              <a:rPr lang="en-US" dirty="0"/>
              <a:t>: </a:t>
            </a:r>
            <a:r>
              <a:rPr lang="en-US" dirty="0" err="1"/>
              <a:t>TemporalAA</a:t>
            </a:r>
            <a:r>
              <a:rPr lang="en-US" dirty="0"/>
              <a:t> and good </a:t>
            </a:r>
            <a:r>
              <a:rPr lang="en-US" dirty="0" err="1"/>
              <a:t>upsampling</a:t>
            </a:r>
            <a:r>
              <a:rPr lang="en-US" dirty="0"/>
              <a:t> helps the quality</a:t>
            </a:r>
          </a:p>
          <a:p>
            <a:pPr defTabSz="931774">
              <a:defRPr/>
            </a:pPr>
            <a:r>
              <a:rPr lang="en-US" dirty="0"/>
              <a:t>Wasn’t used in the demo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20</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21</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Lowered the resolution, disabled blur, was no issue with demo content</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22</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lumMod val="50000"/>
                  </a:schemeClr>
                </a:solidFill>
              </a:rPr>
              <a:t>Lerp: linear interpolation (like default </a:t>
            </a:r>
            <a:r>
              <a:rPr lang="en-US" dirty="0" err="1">
                <a:solidFill>
                  <a:schemeClr val="bg1">
                    <a:lumMod val="50000"/>
                  </a:schemeClr>
                </a:solidFill>
              </a:rPr>
              <a:t>photoshop</a:t>
            </a:r>
            <a:r>
              <a:rPr lang="en-US" dirty="0">
                <a:solidFill>
                  <a:schemeClr val="bg1">
                    <a:lumMod val="50000"/>
                  </a:schemeClr>
                </a:solidFill>
              </a:rPr>
              <a:t> layer blending)</a:t>
            </a:r>
            <a:endParaRPr lang="en-US" baseline="0" dirty="0" smtClean="0"/>
          </a:p>
          <a:p>
            <a:endParaRPr lang="en-US" dirty="0" smtClean="0"/>
          </a:p>
          <a:p>
            <a:r>
              <a:rPr lang="en-US" dirty="0" smtClean="0"/>
              <a:t>* We actually disabled the LUT lookup for this demo</a:t>
            </a:r>
          </a:p>
          <a:p>
            <a:endParaRPr lang="en-US" dirty="0" smtClean="0"/>
          </a:p>
          <a:p>
            <a:pPr defTabSz="931774">
              <a:defRPr/>
            </a:pPr>
            <a:r>
              <a:rPr lang="en-US" dirty="0" smtClean="0"/>
              <a:t>“…”: could go on for a while, could be more in detail, actual information changes when we update features, depends on hardware,</a:t>
            </a:r>
            <a:r>
              <a:rPr lang="en-US" baseline="0" dirty="0" smtClean="0"/>
              <a:t> read UDN docs about specific features, …</a:t>
            </a:r>
          </a:p>
          <a:p>
            <a:pPr defTabSz="931774">
              <a:defRPr/>
            </a:pPr>
            <a:endParaRPr lang="en-US" dirty="0" smtClean="0">
              <a:solidFill>
                <a:schemeClr val="bg1">
                  <a:lumMod val="50000"/>
                </a:schemeClr>
              </a:solidFill>
            </a:endParaRPr>
          </a:p>
          <a:p>
            <a:pPr defTabSz="931774">
              <a:defRPr/>
            </a:pPr>
            <a:r>
              <a:rPr lang="en-US" dirty="0" err="1" smtClean="0">
                <a:solidFill>
                  <a:schemeClr val="bg1">
                    <a:lumMod val="50000"/>
                  </a:schemeClr>
                </a:solidFill>
              </a:rPr>
              <a:t>BufferVisualization</a:t>
            </a:r>
            <a:r>
              <a:rPr lang="en-US" dirty="0" smtClean="0">
                <a:solidFill>
                  <a:schemeClr val="bg1">
                    <a:lumMod val="50000"/>
                  </a:schemeClr>
                </a:solidFill>
              </a:rPr>
              <a:t> is actually using </a:t>
            </a:r>
            <a:r>
              <a:rPr lang="en-US" dirty="0" err="1" smtClean="0">
                <a:solidFill>
                  <a:schemeClr val="bg1">
                    <a:lumMod val="50000"/>
                  </a:schemeClr>
                </a:solidFill>
              </a:rPr>
              <a:t>mutliple</a:t>
            </a:r>
            <a:r>
              <a:rPr lang="en-US" baseline="0" dirty="0" smtClean="0">
                <a:solidFill>
                  <a:schemeClr val="bg1">
                    <a:lumMod val="50000"/>
                  </a:schemeClr>
                </a:solidFill>
              </a:rPr>
              <a:t> </a:t>
            </a:r>
            <a:r>
              <a:rPr lang="en-US" baseline="0" dirty="0" err="1" smtClean="0">
                <a:solidFill>
                  <a:schemeClr val="bg1">
                    <a:lumMod val="50000"/>
                  </a:schemeClr>
                </a:solidFill>
              </a:rPr>
              <a:t>postprocess</a:t>
            </a:r>
            <a:r>
              <a:rPr lang="en-US" baseline="0" dirty="0" smtClean="0">
                <a:solidFill>
                  <a:schemeClr val="bg1">
                    <a:lumMod val="50000"/>
                  </a:schemeClr>
                </a:solidFill>
              </a:rPr>
              <a:t> materials – this way you can make your own </a:t>
            </a:r>
            <a:r>
              <a:rPr lang="en-US" baseline="0" dirty="0" err="1" smtClean="0">
                <a:solidFill>
                  <a:schemeClr val="bg1">
                    <a:lumMod val="50000"/>
                  </a:schemeClr>
                </a:solidFill>
              </a:rPr>
              <a:t>BufferVisualization</a:t>
            </a:r>
            <a:endParaRPr lang="en-US"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23</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lumMod val="50000"/>
                  </a:schemeClr>
                </a:solidFill>
              </a:rPr>
              <a:t>Lerp: linear interpolation (like default </a:t>
            </a:r>
            <a:r>
              <a:rPr lang="en-US" dirty="0" err="1">
                <a:solidFill>
                  <a:schemeClr val="bg1">
                    <a:lumMod val="50000"/>
                  </a:schemeClr>
                </a:solidFill>
              </a:rPr>
              <a:t>photoshop</a:t>
            </a:r>
            <a:r>
              <a:rPr lang="en-US" dirty="0">
                <a:solidFill>
                  <a:schemeClr val="bg1">
                    <a:lumMod val="50000"/>
                  </a:schemeClr>
                </a:solidFill>
              </a:rPr>
              <a:t> layer blending)</a:t>
            </a:r>
            <a:endParaRPr lang="en-US" baseline="0" dirty="0" smtClean="0"/>
          </a:p>
          <a:p>
            <a:endParaRPr lang="en-US" dirty="0" smtClean="0"/>
          </a:p>
          <a:p>
            <a:r>
              <a:rPr lang="en-US" dirty="0" smtClean="0"/>
              <a:t>* We actually disabled the LUT lookup for this demo</a:t>
            </a:r>
          </a:p>
          <a:p>
            <a:endParaRPr lang="en-US" dirty="0" smtClean="0"/>
          </a:p>
          <a:p>
            <a:pPr defTabSz="931774">
              <a:defRPr/>
            </a:pPr>
            <a:r>
              <a:rPr lang="en-US" dirty="0" smtClean="0"/>
              <a:t>“…”: could go on for a while, could be more in detail, actual information changes when we update features, depends on hardware,</a:t>
            </a:r>
            <a:r>
              <a:rPr lang="en-US" baseline="0" dirty="0" smtClean="0"/>
              <a:t> read UDN docs about specific features, …</a:t>
            </a:r>
          </a:p>
          <a:p>
            <a:pPr defTabSz="931774">
              <a:defRPr/>
            </a:pPr>
            <a:endParaRPr lang="en-US"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24</a:t>
            </a:fld>
            <a:endParaRPr lang="en-US"/>
          </a:p>
        </p:txBody>
      </p:sp>
    </p:spTree>
    <p:extLst>
      <p:ext uri="{BB962C8B-B14F-4D97-AF65-F5344CB8AC3E}">
        <p14:creationId xmlns:p14="http://schemas.microsoft.com/office/powerpoint/2010/main" val="2954221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is WIP Fortnite, we might implement a engine options menu but a game specific will always be better, it can/should use the underlying scalability system</a:t>
            </a:r>
          </a:p>
          <a:p>
            <a:r>
              <a:rPr lang="en-US" dirty="0" smtClean="0"/>
              <a:t>Right is in Editor UI</a:t>
            </a:r>
          </a:p>
        </p:txBody>
      </p:sp>
      <p:sp>
        <p:nvSpPr>
          <p:cNvPr id="4" name="Slide Number Placeholder 3"/>
          <p:cNvSpPr>
            <a:spLocks noGrp="1"/>
          </p:cNvSpPr>
          <p:nvPr>
            <p:ph type="sldNum" sz="quarter" idx="10"/>
          </p:nvPr>
        </p:nvSpPr>
        <p:spPr/>
        <p:txBody>
          <a:bodyPr/>
          <a:lstStyle/>
          <a:p>
            <a:fld id="{707ED5A9-73AA-47D0-9AC8-ECE9C3097DA3}" type="slidenum">
              <a:rPr lang="en-US" smtClean="0"/>
              <a:t>25</a:t>
            </a:fld>
            <a:endParaRPr lang="en-US"/>
          </a:p>
        </p:txBody>
      </p:sp>
    </p:spTree>
    <p:extLst>
      <p:ext uri="{BB962C8B-B14F-4D97-AF65-F5344CB8AC3E}">
        <p14:creationId xmlns:p14="http://schemas.microsoft.com/office/powerpoint/2010/main" val="3079855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Engine defaults compromise</a:t>
            </a:r>
            <a:r>
              <a:rPr lang="en-US" baseline="0" dirty="0" smtClean="0"/>
              <a:t> to give people with low end machines a not too slow editor but also not hide all the high end features from people that never adjust the settings</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26</a:t>
            </a:fld>
            <a:endParaRPr lang="en-US"/>
          </a:p>
        </p:txBody>
      </p:sp>
    </p:spTree>
    <p:extLst>
      <p:ext uri="{BB962C8B-B14F-4D97-AF65-F5344CB8AC3E}">
        <p14:creationId xmlns:p14="http://schemas.microsoft.com/office/powerpoint/2010/main" val="880845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err="1"/>
              <a:t>GetValueOnRenderThread</a:t>
            </a:r>
            <a:r>
              <a:rPr lang="en-US" dirty="0"/>
              <a:t>() / </a:t>
            </a:r>
            <a:r>
              <a:rPr lang="en-US" dirty="0" err="1"/>
              <a:t>GetValueOnGameThread</a:t>
            </a:r>
            <a:r>
              <a:rPr lang="en-US" dirty="0"/>
              <a:t>(): We keep 2 copies of the value and propagate the change to the render thread so the value is consistent between the main and render thread[s].</a:t>
            </a:r>
          </a:p>
        </p:txBody>
      </p:sp>
      <p:sp>
        <p:nvSpPr>
          <p:cNvPr id="4" name="Slide Number Placeholder 3"/>
          <p:cNvSpPr>
            <a:spLocks noGrp="1"/>
          </p:cNvSpPr>
          <p:nvPr>
            <p:ph type="sldNum" sz="quarter" idx="10"/>
          </p:nvPr>
        </p:nvSpPr>
        <p:spPr/>
        <p:txBody>
          <a:bodyPr/>
          <a:lstStyle/>
          <a:p>
            <a:fld id="{707ED5A9-73AA-47D0-9AC8-ECE9C3097DA3}" type="slidenum">
              <a:rPr lang="en-US" smtClean="0"/>
              <a:t>27</a:t>
            </a:fld>
            <a:endParaRPr lang="en-US"/>
          </a:p>
        </p:txBody>
      </p:sp>
    </p:spTree>
    <p:extLst>
      <p:ext uri="{BB962C8B-B14F-4D97-AF65-F5344CB8AC3E}">
        <p14:creationId xmlns:p14="http://schemas.microsoft.com/office/powerpoint/2010/main" val="3550524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ourier" pitchFamily="49" charset="0"/>
              </a:rPr>
              <a:t>r.DumpShaderDebugInfo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set to 1, will cause any </a:t>
            </a:r>
            <a:r>
              <a:rPr lang="en-US" sz="1200" kern="1200" dirty="0" err="1" smtClean="0">
                <a:solidFill>
                  <a:schemeClr val="tx1"/>
                </a:solidFill>
                <a:latin typeface="+mn-lt"/>
                <a:ea typeface="+mn-ea"/>
                <a:cs typeface="+mn-cs"/>
              </a:rPr>
              <a:t>shaders</a:t>
            </a:r>
            <a:r>
              <a:rPr lang="en-US" sz="1200" kern="1200" dirty="0" smtClean="0">
                <a:solidFill>
                  <a:schemeClr val="tx1"/>
                </a:solidFill>
                <a:latin typeface="+mn-lt"/>
                <a:ea typeface="+mn-ea"/>
                <a:cs typeface="+mn-cs"/>
              </a:rPr>
              <a:t> that are then compiled to dump debug info to </a:t>
            </a:r>
            <a:r>
              <a:rPr lang="en-US" sz="1200" kern="1200" dirty="0" err="1" smtClean="0">
                <a:solidFill>
                  <a:schemeClr val="tx1"/>
                </a:solidFill>
                <a:latin typeface="+mn-lt"/>
                <a:ea typeface="+mn-ea"/>
                <a:cs typeface="+mn-cs"/>
              </a:rPr>
              <a:t>GameName</a:t>
            </a:r>
            <a:r>
              <a:rPr lang="en-US" sz="1200" kern="1200" dirty="0" smtClean="0">
                <a:solidFill>
                  <a:schemeClr val="tx1"/>
                </a:solidFill>
                <a:latin typeface="+mn-lt"/>
                <a:ea typeface="+mn-ea"/>
                <a:cs typeface="+mn-cs"/>
              </a:rPr>
              <a:t>/Saved/</a:t>
            </a:r>
            <a:r>
              <a:rPr lang="en-US" sz="1200" kern="1200" dirty="0" err="1" smtClean="0">
                <a:solidFill>
                  <a:schemeClr val="tx1"/>
                </a:solidFill>
                <a:latin typeface="+mn-lt"/>
                <a:ea typeface="+mn-ea"/>
                <a:cs typeface="+mn-cs"/>
              </a:rPr>
              <a:t>ShaderDebugInfo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debug info is platform dependent, but usually includes a preprocessed version of the </a:t>
            </a:r>
            <a:r>
              <a:rPr lang="en-US" sz="1200" kern="1200" dirty="0" err="1" smtClean="0">
                <a:solidFill>
                  <a:schemeClr val="tx1"/>
                </a:solidFill>
                <a:latin typeface="+mn-lt"/>
                <a:ea typeface="+mn-ea"/>
                <a:cs typeface="+mn-cs"/>
              </a:rPr>
              <a:t>shader</a:t>
            </a:r>
            <a:r>
              <a:rPr lang="en-US" sz="1200" kern="1200" dirty="0" smtClean="0">
                <a:solidFill>
                  <a:schemeClr val="tx1"/>
                </a:solidFill>
                <a:latin typeface="+mn-lt"/>
                <a:ea typeface="+mn-ea"/>
                <a:cs typeface="+mn-cs"/>
              </a:rPr>
              <a:t> source.</a:t>
            </a:r>
          </a:p>
          <a:p>
            <a:r>
              <a:rPr lang="en-US" sz="1200" kern="1200" dirty="0" smtClean="0">
                <a:solidFill>
                  <a:schemeClr val="tx1"/>
                </a:solidFill>
                <a:latin typeface="+mn-lt"/>
                <a:ea typeface="+mn-ea"/>
                <a:cs typeface="+mn-cs"/>
              </a:rPr>
              <a:t>On </a:t>
            </a:r>
            <a:r>
              <a:rPr lang="en-US" sz="1200" kern="1200" dirty="0" err="1" smtClean="0">
                <a:solidFill>
                  <a:schemeClr val="tx1"/>
                </a:solidFill>
                <a:latin typeface="+mn-lt"/>
                <a:ea typeface="+mn-ea"/>
                <a:cs typeface="+mn-cs"/>
              </a:rPr>
              <a:t>iOS</a:t>
            </a:r>
            <a:r>
              <a:rPr lang="en-US" sz="1200" kern="1200" dirty="0" smtClean="0">
                <a:solidFill>
                  <a:schemeClr val="tx1"/>
                </a:solidFill>
                <a:latin typeface="+mn-lt"/>
                <a:ea typeface="+mn-ea"/>
                <a:cs typeface="+mn-cs"/>
              </a:rPr>
              <a:t>, if the </a:t>
            </a:r>
            <a:r>
              <a:rPr lang="en-US" sz="1200" kern="1200" dirty="0" err="1" smtClean="0">
                <a:solidFill>
                  <a:schemeClr val="tx1"/>
                </a:solidFill>
                <a:latin typeface="+mn-lt"/>
                <a:ea typeface="+mn-ea"/>
                <a:cs typeface="+mn-cs"/>
              </a:rPr>
              <a:t>PowerVR</a:t>
            </a:r>
            <a:r>
              <a:rPr lang="en-US" sz="1200" kern="1200" dirty="0" smtClean="0">
                <a:solidFill>
                  <a:schemeClr val="tx1"/>
                </a:solidFill>
                <a:latin typeface="+mn-lt"/>
                <a:ea typeface="+mn-ea"/>
                <a:cs typeface="+mn-cs"/>
              </a:rPr>
              <a:t> graphics SDK is installed to the default path, the </a:t>
            </a:r>
            <a:r>
              <a:rPr lang="en-US" sz="1200" kern="1200" dirty="0" err="1" smtClean="0">
                <a:solidFill>
                  <a:schemeClr val="tx1"/>
                </a:solidFill>
                <a:latin typeface="+mn-lt"/>
                <a:ea typeface="+mn-ea"/>
                <a:cs typeface="+mn-cs"/>
              </a:rPr>
              <a:t>PowerVR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shader</a:t>
            </a:r>
            <a:r>
              <a:rPr lang="en-US" sz="1200" kern="1200" dirty="0" smtClean="0">
                <a:solidFill>
                  <a:schemeClr val="tx1"/>
                </a:solidFill>
                <a:latin typeface="+mn-lt"/>
                <a:ea typeface="+mn-ea"/>
                <a:cs typeface="+mn-cs"/>
              </a:rPr>
              <a:t> compiler will be called and errors will be reported during the cook.</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28</a:t>
            </a:fld>
            <a:endParaRPr lang="en-US"/>
          </a:p>
        </p:txBody>
      </p:sp>
    </p:spTree>
    <p:extLst>
      <p:ext uri="{BB962C8B-B14F-4D97-AF65-F5344CB8AC3E}">
        <p14:creationId xmlns:p14="http://schemas.microsoft.com/office/powerpoint/2010/main" val="673255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29</a:t>
            </a:fld>
            <a:endParaRPr lang="en-US" dirty="0"/>
          </a:p>
        </p:txBody>
      </p:sp>
    </p:spTree>
    <p:extLst>
      <p:ext uri="{BB962C8B-B14F-4D97-AF65-F5344CB8AC3E}">
        <p14:creationId xmlns:p14="http://schemas.microsoft.com/office/powerpoint/2010/main" val="137983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Features used: Material layers, Screen Space Reflections,</a:t>
            </a:r>
            <a:r>
              <a:rPr lang="en-US" baseline="0" dirty="0" smtClean="0"/>
              <a:t> Deferred Shading, </a:t>
            </a:r>
            <a:r>
              <a:rPr lang="en-US" dirty="0" smtClean="0"/>
              <a:t>Scene Color Fringe, Tessellation, Real-time dynamic and stationary shadows, Baked indirect lighting,</a:t>
            </a:r>
            <a:r>
              <a:rPr lang="en-US" baseline="0" dirty="0" smtClean="0"/>
              <a:t> </a:t>
            </a:r>
            <a:r>
              <a:rPr lang="en-US" dirty="0" smtClean="0"/>
              <a:t>Environment Reflections, GPU particles, Physical based lighting, Depth of Field (Gaussian), Motion Blur, …</a:t>
            </a:r>
          </a:p>
          <a:p>
            <a:endParaRPr lang="en-US" dirty="0" smtClean="0"/>
          </a:p>
          <a:p>
            <a:r>
              <a:rPr lang="en-US" sz="1200" dirty="0" smtClean="0"/>
              <a:t>ASTC: Like DXT a texture compression format,</a:t>
            </a:r>
            <a:r>
              <a:rPr lang="en-US" sz="1200" baseline="0" dirty="0" smtClean="0"/>
              <a:t> often not present on PC GPUs but a good choice for mobile</a:t>
            </a:r>
            <a:endParaRPr lang="en-US" sz="1200" dirty="0" smtClean="0"/>
          </a:p>
          <a:p>
            <a:endParaRPr lang="en-US" dirty="0" smtClean="0"/>
          </a:p>
          <a:p>
            <a:r>
              <a:rPr lang="en-US" dirty="0" smtClean="0"/>
              <a:t>Had to change the fight scene to make it less violent:</a:t>
            </a:r>
            <a:r>
              <a:rPr lang="en-US" baseline="0" dirty="0" smtClean="0"/>
              <a:t> </a:t>
            </a:r>
            <a:r>
              <a:rPr lang="en-US" dirty="0" smtClean="0"/>
              <a:t>Tim Sweeney found a good solution.</a:t>
            </a:r>
          </a:p>
          <a:p>
            <a:endParaRPr lang="en-US" dirty="0" smtClean="0"/>
          </a:p>
          <a:p>
            <a:pPr defTabSz="931774">
              <a:defRPr/>
            </a:pPr>
            <a:r>
              <a:rPr lang="en-US" dirty="0" smtClean="0"/>
              <a:t>Art: 1 day Motion Capture, cleanup not in house</a:t>
            </a:r>
            <a:r>
              <a:rPr lang="en-US" baseline="0" dirty="0" smtClean="0"/>
              <a:t> </a:t>
            </a:r>
            <a:endParaRPr lang="en-US" dirty="0" smtClean="0"/>
          </a:p>
          <a:p>
            <a:endParaRPr lang="en-US" dirty="0" smtClean="0"/>
          </a:p>
          <a:p>
            <a:pPr defTabSz="931774">
              <a:defRPr/>
            </a:pPr>
            <a:r>
              <a:rPr lang="en-US" dirty="0" smtClean="0"/>
              <a:t>NVIDIA: 1-2+ engineers, direct connection to driver team</a:t>
            </a:r>
          </a:p>
          <a:p>
            <a:pPr defTabSz="931774">
              <a:defRPr/>
            </a:pPr>
            <a:endParaRPr lang="en-US" dirty="0" smtClean="0"/>
          </a:p>
          <a:p>
            <a:pPr defTabSz="931774">
              <a:defRPr/>
            </a:pPr>
            <a:r>
              <a:rPr lang="en-US" dirty="0" smtClean="0"/>
              <a:t>up-clock: NVIDIA found the device was not using the right clock rate and after that got fixed with a workaround and later with a driver we got free performance &gt;10%</a:t>
            </a:r>
          </a:p>
          <a:p>
            <a:pPr defTabSz="931774">
              <a:defRPr/>
            </a:pPr>
            <a:endParaRPr lang="en-US" dirty="0" smtClean="0"/>
          </a:p>
          <a:p>
            <a:pPr defTabSz="931774">
              <a:defRPr/>
            </a:pPr>
            <a:r>
              <a:rPr lang="en-US" dirty="0" smtClean="0"/>
              <a:t>Crashes, hangs, no “Debug”, stalls</a:t>
            </a:r>
            <a:r>
              <a:rPr lang="en-US" baseline="0" dirty="0" smtClean="0"/>
              <a:t> -&gt; </a:t>
            </a:r>
            <a:r>
              <a:rPr lang="en-US" dirty="0" smtClean="0"/>
              <a:t>overall a smooth ride</a:t>
            </a:r>
          </a:p>
          <a:p>
            <a:pPr defTabSz="931774">
              <a:defRPr/>
            </a:pPr>
            <a:endParaRPr lang="en-US" dirty="0" smtClean="0"/>
          </a:p>
          <a:p>
            <a:pPr defTabSz="931774">
              <a:defRPr/>
            </a:pPr>
            <a:r>
              <a:rPr lang="en-US" dirty="0"/>
              <a:t>Full project - 5/28 to 6/20 = 3.5 calendar weeks:</a:t>
            </a:r>
          </a:p>
          <a:p>
            <a:endParaRPr lang="en-US" dirty="0"/>
          </a:p>
          <a:p>
            <a:r>
              <a:rPr lang="en-US" dirty="0"/>
              <a:t>Layout work by 2 people – 2 days (8 Hours) = 32 hours</a:t>
            </a:r>
          </a:p>
          <a:p>
            <a:r>
              <a:rPr lang="en-US" dirty="0"/>
              <a:t>Camera tweaks, lighting, and post polish – 3 day by one person  = 24 hours</a:t>
            </a:r>
          </a:p>
          <a:p>
            <a:r>
              <a:rPr lang="en-US" dirty="0"/>
              <a:t>Audio sweetening and mix – maybe 3 days total (could be more).</a:t>
            </a:r>
          </a:p>
          <a:p>
            <a:pPr lvl="0"/>
            <a:r>
              <a:rPr lang="en-US" dirty="0"/>
              <a:t>One </a:t>
            </a:r>
            <a:r>
              <a:rPr lang="en-US" dirty="0" err="1"/>
              <a:t>Mocap</a:t>
            </a:r>
            <a:r>
              <a:rPr lang="en-US" dirty="0"/>
              <a:t> session - 6/6 = 12 man hours (3xPeople - 4 hour session)</a:t>
            </a:r>
          </a:p>
          <a:p>
            <a:pPr lvl="0"/>
            <a:r>
              <a:rPr lang="en-US" dirty="0"/>
              <a:t>Clean-up - 6/9 to 6/11 = 24 man hours (1xPerson)</a:t>
            </a:r>
          </a:p>
          <a:p>
            <a:pPr lvl="0"/>
            <a:r>
              <a:rPr lang="en-US" dirty="0"/>
              <a:t>Custom Animations - 6/11 to 6/17 = 56+ man hours on animation only (</a:t>
            </a:r>
            <a:r>
              <a:rPr lang="en-US" dirty="0" err="1"/>
              <a:t>ScottD</a:t>
            </a:r>
            <a:r>
              <a:rPr lang="en-US" dirty="0"/>
              <a:t>)</a:t>
            </a:r>
          </a:p>
          <a:p>
            <a:pPr lvl="0"/>
            <a:r>
              <a:rPr lang="en-US" dirty="0"/>
              <a:t>-&gt; ~100+ h</a:t>
            </a:r>
          </a:p>
          <a:p>
            <a:endParaRPr lang="en-US" dirty="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3</a:t>
            </a:fld>
            <a:endParaRPr lang="en-US"/>
          </a:p>
        </p:txBody>
      </p:sp>
    </p:spTree>
    <p:extLst>
      <p:ext uri="{BB962C8B-B14F-4D97-AF65-F5344CB8AC3E}">
        <p14:creationId xmlns:p14="http://schemas.microsoft.com/office/powerpoint/2010/main" val="694205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Was used to override settings,</a:t>
            </a:r>
            <a:r>
              <a:rPr lang="en-US" baseline="0" dirty="0" smtClean="0"/>
              <a:t> often artists later fixed the content so we removed it again</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30</a:t>
            </a:fld>
            <a:endParaRPr lang="en-US" dirty="0"/>
          </a:p>
        </p:txBody>
      </p:sp>
    </p:spTree>
    <p:extLst>
      <p:ext uri="{BB962C8B-B14F-4D97-AF65-F5344CB8AC3E}">
        <p14:creationId xmlns:p14="http://schemas.microsoft.com/office/powerpoint/2010/main" val="2531240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31</a:t>
            </a:fld>
            <a:endParaRPr lang="en-US" dirty="0"/>
          </a:p>
        </p:txBody>
      </p:sp>
    </p:spTree>
    <p:extLst>
      <p:ext uri="{BB962C8B-B14F-4D97-AF65-F5344CB8AC3E}">
        <p14:creationId xmlns:p14="http://schemas.microsoft.com/office/powerpoint/2010/main" val="3927478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Actual scalability settings heavily</a:t>
            </a:r>
            <a:r>
              <a:rPr lang="en-US" baseline="0" dirty="0" smtClean="0"/>
              <a:t> depend on the content (low occlusion, small view distance, few objects, </a:t>
            </a:r>
            <a:r>
              <a:rPr lang="en-US" baseline="0" dirty="0" err="1" smtClean="0"/>
              <a:t>closeups</a:t>
            </a:r>
            <a:r>
              <a:rPr lang="en-US" baseline="0" dirty="0" smtClean="0"/>
              <a:t>, cinematic, controlled camera, no 2D, …)</a:t>
            </a:r>
          </a:p>
          <a:p>
            <a:r>
              <a:rPr lang="en-US" baseline="0" dirty="0" smtClean="0"/>
              <a:t>and platform (unified memory means less bandwidth, 720p, screen size, …)</a:t>
            </a:r>
          </a:p>
          <a:p>
            <a:endParaRPr lang="en-US" dirty="0" smtClean="0"/>
          </a:p>
          <a:p>
            <a:endParaRPr lang="en-US" dirty="0" smtClean="0"/>
          </a:p>
          <a:p>
            <a:r>
              <a:rPr lang="en-US" dirty="0" smtClean="0"/>
              <a:t>SSR: Screen Space Reflections</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32</a:t>
            </a:fld>
            <a:endParaRPr lang="en-US"/>
          </a:p>
        </p:txBody>
      </p:sp>
    </p:spTree>
    <p:extLst>
      <p:ext uri="{BB962C8B-B14F-4D97-AF65-F5344CB8AC3E}">
        <p14:creationId xmlns:p14="http://schemas.microsoft.com/office/powerpoint/2010/main" val="2390168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From the </a:t>
            </a:r>
            <a:r>
              <a:rPr lang="en-US" dirty="0" err="1" smtClean="0"/>
              <a:t>ini</a:t>
            </a:r>
            <a:r>
              <a:rPr lang="en-US" dirty="0" smtClean="0"/>
              <a:t>:</a:t>
            </a:r>
          </a:p>
          <a:p>
            <a:endParaRPr lang="en-US" dirty="0" smtClean="0"/>
          </a:p>
          <a:p>
            <a:r>
              <a:rPr lang="en-US" dirty="0" smtClean="0"/>
              <a:t>+CVars = </a:t>
            </a:r>
            <a:r>
              <a:rPr lang="en-US" dirty="0" err="1" smtClean="0"/>
              <a:t>r.SeparateTranslucency</a:t>
            </a:r>
            <a:r>
              <a:rPr lang="en-US" dirty="0" smtClean="0"/>
              <a:t>=0</a:t>
            </a:r>
          </a:p>
          <a:p>
            <a:r>
              <a:rPr lang="en-US" dirty="0" smtClean="0"/>
              <a:t>; the level is closed so we should not need to clear (</a:t>
            </a:r>
            <a:r>
              <a:rPr lang="en-US" dirty="0" err="1" smtClean="0"/>
              <a:t>crashs</a:t>
            </a:r>
            <a:r>
              <a:rPr lang="en-US" dirty="0" smtClean="0"/>
              <a:t> the device, we are on it, might not help performance)</a:t>
            </a:r>
          </a:p>
          <a:p>
            <a:r>
              <a:rPr lang="en-US" dirty="0" smtClean="0"/>
              <a:t>;+CVars = </a:t>
            </a:r>
            <a:r>
              <a:rPr lang="en-US" dirty="0" err="1" smtClean="0"/>
              <a:t>r.ClearSceneMethod</a:t>
            </a:r>
            <a:r>
              <a:rPr lang="en-US" dirty="0" smtClean="0"/>
              <a:t>=0</a:t>
            </a:r>
          </a:p>
          <a:p>
            <a:r>
              <a:rPr lang="en-US" dirty="0" smtClean="0"/>
              <a:t>; Slightly faster </a:t>
            </a:r>
            <a:r>
              <a:rPr lang="en-US" dirty="0" err="1" smtClean="0"/>
              <a:t>TemporalAA</a:t>
            </a:r>
            <a:endParaRPr lang="en-US" dirty="0" smtClean="0"/>
          </a:p>
          <a:p>
            <a:r>
              <a:rPr lang="en-US" dirty="0" smtClean="0"/>
              <a:t>+CVars = </a:t>
            </a:r>
            <a:r>
              <a:rPr lang="en-US" dirty="0" err="1" smtClean="0"/>
              <a:t>r.PostProcessAAQuality</a:t>
            </a:r>
            <a:r>
              <a:rPr lang="en-US" dirty="0" smtClean="0"/>
              <a:t>=3</a:t>
            </a:r>
          </a:p>
          <a:p>
            <a:r>
              <a:rPr lang="en-US" dirty="0" smtClean="0"/>
              <a:t>; no soft transition between cascades for directional light</a:t>
            </a:r>
          </a:p>
          <a:p>
            <a:r>
              <a:rPr lang="en-US" dirty="0" smtClean="0"/>
              <a:t>+CVars = </a:t>
            </a:r>
            <a:r>
              <a:rPr lang="en-US" dirty="0" err="1" smtClean="0"/>
              <a:t>r.Shadow.CSM.TransitionScale</a:t>
            </a:r>
            <a:r>
              <a:rPr lang="en-US" dirty="0" smtClean="0"/>
              <a:t>=0</a:t>
            </a:r>
          </a:p>
          <a:p>
            <a:r>
              <a:rPr lang="en-US" dirty="0" smtClean="0"/>
              <a:t>;lower shadow filter quality</a:t>
            </a:r>
          </a:p>
          <a:p>
            <a:r>
              <a:rPr lang="en-US" dirty="0" smtClean="0"/>
              <a:t>+CVars = </a:t>
            </a:r>
            <a:r>
              <a:rPr lang="en-US" dirty="0" err="1" smtClean="0"/>
              <a:t>r.ShadowQuality</a:t>
            </a:r>
            <a:r>
              <a:rPr lang="en-US" dirty="0" smtClean="0"/>
              <a:t>=2</a:t>
            </a:r>
          </a:p>
          <a:p>
            <a:r>
              <a:rPr lang="en-US" dirty="0" smtClean="0"/>
              <a:t>; saves quite a bit and artist cannot even see it with their current build</a:t>
            </a:r>
          </a:p>
          <a:p>
            <a:r>
              <a:rPr lang="en-US" dirty="0" smtClean="0"/>
              <a:t>+CVars = </a:t>
            </a:r>
            <a:r>
              <a:rPr lang="en-US" dirty="0" err="1" smtClean="0"/>
              <a:t>r.AmbientOcclusionLevels</a:t>
            </a:r>
            <a:r>
              <a:rPr lang="en-US" dirty="0" smtClean="0"/>
              <a:t>=0</a:t>
            </a:r>
          </a:p>
          <a:p>
            <a:r>
              <a:rPr lang="en-US" dirty="0" smtClean="0"/>
              <a:t>; fewer cascades</a:t>
            </a:r>
          </a:p>
          <a:p>
            <a:r>
              <a:rPr lang="en-US" dirty="0" smtClean="0"/>
              <a:t>+CVars = </a:t>
            </a:r>
            <a:r>
              <a:rPr lang="en-US" dirty="0" err="1" smtClean="0"/>
              <a:t>r.Shadow.CSM.MaxCascades</a:t>
            </a:r>
            <a:r>
              <a:rPr lang="en-US" dirty="0" smtClean="0"/>
              <a:t>=2</a:t>
            </a:r>
          </a:p>
          <a:p>
            <a:r>
              <a:rPr lang="en-US" dirty="0" smtClean="0"/>
              <a:t>; faster lower quality bloom</a:t>
            </a:r>
          </a:p>
          <a:p>
            <a:r>
              <a:rPr lang="en-US" dirty="0" smtClean="0"/>
              <a:t>+CVars = </a:t>
            </a:r>
            <a:r>
              <a:rPr lang="en-US" dirty="0" err="1" smtClean="0"/>
              <a:t>r.BloomQuality</a:t>
            </a:r>
            <a:r>
              <a:rPr lang="en-US" dirty="0" smtClean="0"/>
              <a:t>=4</a:t>
            </a:r>
          </a:p>
          <a:p>
            <a:r>
              <a:rPr lang="en-US" dirty="0" smtClean="0"/>
              <a:t>; faster lower quality bloom</a:t>
            </a:r>
          </a:p>
          <a:p>
            <a:r>
              <a:rPr lang="en-US" dirty="0" smtClean="0"/>
              <a:t>+CVars = </a:t>
            </a:r>
            <a:r>
              <a:rPr lang="en-US" dirty="0" err="1" smtClean="0"/>
              <a:t>r.FastBlurThreshold</a:t>
            </a:r>
            <a:r>
              <a:rPr lang="en-US" dirty="0" smtClean="0"/>
              <a:t>=2</a:t>
            </a:r>
          </a:p>
          <a:p>
            <a:r>
              <a:rPr lang="en-US" dirty="0" smtClean="0"/>
              <a:t>; less sharp </a:t>
            </a:r>
            <a:r>
              <a:rPr lang="en-US" dirty="0" err="1" smtClean="0"/>
              <a:t>upsampling</a:t>
            </a:r>
            <a:r>
              <a:rPr lang="en-US" dirty="0" smtClean="0"/>
              <a:t>, not used yet, might not be worth it</a:t>
            </a:r>
          </a:p>
          <a:p>
            <a:r>
              <a:rPr lang="en-US" dirty="0" smtClean="0"/>
              <a:t>+CVars = </a:t>
            </a:r>
            <a:r>
              <a:rPr lang="en-US" dirty="0" err="1" smtClean="0"/>
              <a:t>r.UpsampleQuality</a:t>
            </a:r>
            <a:r>
              <a:rPr lang="en-US" dirty="0" smtClean="0"/>
              <a:t>=2</a:t>
            </a:r>
          </a:p>
          <a:p>
            <a:r>
              <a:rPr lang="en-US" dirty="0" smtClean="0"/>
              <a:t>; no color quantization, maybe we can even output 10:10:10</a:t>
            </a:r>
          </a:p>
          <a:p>
            <a:r>
              <a:rPr lang="en-US" dirty="0" smtClean="0"/>
              <a:t>+CVars = </a:t>
            </a:r>
            <a:r>
              <a:rPr lang="en-US" dirty="0" err="1" smtClean="0"/>
              <a:t>r.TonemapperQuality</a:t>
            </a:r>
            <a:r>
              <a:rPr lang="en-US" dirty="0" smtClean="0"/>
              <a:t>=0</a:t>
            </a:r>
          </a:p>
          <a:p>
            <a:r>
              <a:rPr lang="en-US" dirty="0" smtClean="0"/>
              <a:t>; lower quality texture filtering quality</a:t>
            </a:r>
          </a:p>
          <a:p>
            <a:r>
              <a:rPr lang="en-US" dirty="0" smtClean="0"/>
              <a:t>+CVars = </a:t>
            </a:r>
            <a:r>
              <a:rPr lang="en-US" dirty="0" err="1" smtClean="0"/>
              <a:t>r.MaxAnisotropy</a:t>
            </a:r>
            <a:r>
              <a:rPr lang="en-US" dirty="0" smtClean="0"/>
              <a:t>=2</a:t>
            </a:r>
          </a:p>
          <a:p>
            <a:r>
              <a:rPr lang="en-US" dirty="0" smtClean="0"/>
              <a:t>; lower quality translucency lighting (larger blocks)</a:t>
            </a:r>
          </a:p>
          <a:p>
            <a:r>
              <a:rPr lang="en-US" dirty="0" smtClean="0"/>
              <a:t>+CVars = </a:t>
            </a:r>
            <a:r>
              <a:rPr lang="en-US" dirty="0" err="1" smtClean="0"/>
              <a:t>r.TranslucencyLightingVolumeDim</a:t>
            </a:r>
            <a:r>
              <a:rPr lang="en-US" dirty="0" smtClean="0"/>
              <a:t>=24</a:t>
            </a:r>
          </a:p>
          <a:p>
            <a:r>
              <a:rPr lang="en-US" dirty="0" smtClean="0"/>
              <a:t>; lower quality translucency lighting (more box shape artifacts)</a:t>
            </a:r>
          </a:p>
          <a:p>
            <a:r>
              <a:rPr lang="en-US" dirty="0" smtClean="0"/>
              <a:t>+CVars = </a:t>
            </a:r>
            <a:r>
              <a:rPr lang="en-US" dirty="0" err="1" smtClean="0"/>
              <a:t>r.TranslucencyVolumeBlur</a:t>
            </a:r>
            <a:r>
              <a:rPr lang="en-US" dirty="0" smtClean="0"/>
              <a:t>=0</a:t>
            </a:r>
          </a:p>
          <a:p>
            <a:r>
              <a:rPr lang="en-US" dirty="0" smtClean="0"/>
              <a:t>; less screen space reflection sample count (more noise) 1 and 2 are not taking roughness into account</a:t>
            </a:r>
          </a:p>
          <a:p>
            <a:r>
              <a:rPr lang="en-US" dirty="0" smtClean="0"/>
              <a:t>+CVars = </a:t>
            </a:r>
            <a:r>
              <a:rPr lang="en-US" dirty="0" err="1" smtClean="0"/>
              <a:t>r.SSR.Quality</a:t>
            </a:r>
            <a:r>
              <a:rPr lang="en-US" dirty="0" smtClean="0"/>
              <a:t>=1</a:t>
            </a:r>
          </a:p>
          <a:p>
            <a:r>
              <a:rPr lang="en-US" dirty="0" smtClean="0"/>
              <a:t>; at 720p we better </a:t>
            </a:r>
            <a:r>
              <a:rPr lang="en-US" dirty="0" err="1" smtClean="0"/>
              <a:t>better</a:t>
            </a:r>
            <a:r>
              <a:rPr lang="en-US" dirty="0" smtClean="0"/>
              <a:t> not blur further</a:t>
            </a:r>
          </a:p>
          <a:p>
            <a:r>
              <a:rPr lang="en-US" dirty="0" smtClean="0"/>
              <a:t>;+CVars = </a:t>
            </a:r>
            <a:r>
              <a:rPr lang="en-US" dirty="0" err="1" smtClean="0"/>
              <a:t>r.ScreenPercentage</a:t>
            </a:r>
            <a:r>
              <a:rPr lang="en-US" dirty="0" smtClean="0"/>
              <a:t>=90</a:t>
            </a:r>
          </a:p>
          <a:p>
            <a:r>
              <a:rPr lang="en-US" dirty="0" smtClean="0"/>
              <a:t>; maybe later we optimize or disable that feature</a:t>
            </a:r>
          </a:p>
          <a:p>
            <a:r>
              <a:rPr lang="en-US" dirty="0" smtClean="0"/>
              <a:t>;+CVars = </a:t>
            </a:r>
            <a:r>
              <a:rPr lang="en-US" dirty="0" err="1" smtClean="0"/>
              <a:t>r.SceneColorFringeQuality</a:t>
            </a:r>
            <a:r>
              <a:rPr lang="en-US" dirty="0" smtClean="0"/>
              <a:t>=0</a:t>
            </a:r>
          </a:p>
          <a:p>
            <a:r>
              <a:rPr lang="en-US" dirty="0" smtClean="0"/>
              <a:t>; disable tile deferred lights (GPU particle lights) as the cost is too high on that device</a:t>
            </a:r>
          </a:p>
          <a:p>
            <a:r>
              <a:rPr lang="en-US" dirty="0" smtClean="0"/>
              <a:t>+CVars = </a:t>
            </a:r>
            <a:r>
              <a:rPr lang="en-US" dirty="0" err="1" smtClean="0"/>
              <a:t>r.TiledDeferredShading</a:t>
            </a:r>
            <a:r>
              <a:rPr lang="en-US" dirty="0" smtClean="0"/>
              <a:t>=0</a:t>
            </a:r>
          </a:p>
          <a:p>
            <a:r>
              <a:rPr lang="en-US" dirty="0" smtClean="0"/>
              <a:t>; less precise HDR scene color format (on ES3.1 we only can use the 32bit format if we disable tile based passes as </a:t>
            </a:r>
            <a:r>
              <a:rPr lang="en-US" dirty="0" err="1" smtClean="0"/>
              <a:t>ComputeShaders</a:t>
            </a:r>
            <a:r>
              <a:rPr lang="en-US" dirty="0" smtClean="0"/>
              <a:t> </a:t>
            </a:r>
            <a:r>
              <a:rPr lang="en-US" dirty="0" err="1" smtClean="0"/>
              <a:t>cannto</a:t>
            </a:r>
            <a:r>
              <a:rPr lang="en-US" dirty="0" smtClean="0"/>
              <a:t> write to 32bit HDR format)</a:t>
            </a:r>
          </a:p>
          <a:p>
            <a:r>
              <a:rPr lang="en-US" dirty="0" smtClean="0"/>
              <a:t>+CVars = </a:t>
            </a:r>
            <a:r>
              <a:rPr lang="en-US" dirty="0" err="1" smtClean="0"/>
              <a:t>r.SceneColorFormat</a:t>
            </a:r>
            <a:r>
              <a:rPr lang="en-US" dirty="0" smtClean="0"/>
              <a:t>=3</a:t>
            </a:r>
          </a:p>
          <a:p>
            <a:r>
              <a:rPr lang="en-US" dirty="0" smtClean="0"/>
              <a:t>; to save bandwidth, no visual difference, when characters large on the screen it can save ~7ms, use "</a:t>
            </a:r>
            <a:r>
              <a:rPr lang="en-US" dirty="0" err="1" smtClean="0"/>
              <a:t>vis</a:t>
            </a:r>
            <a:r>
              <a:rPr lang="en-US" dirty="0" smtClean="0"/>
              <a:t> SceneDepth@0" to visualize</a:t>
            </a:r>
          </a:p>
          <a:p>
            <a:r>
              <a:rPr lang="en-US" dirty="0" smtClean="0"/>
              <a:t>+CVars = </a:t>
            </a:r>
            <a:r>
              <a:rPr lang="en-US" dirty="0" err="1" smtClean="0"/>
              <a:t>r.EarlyZPass</a:t>
            </a:r>
            <a:r>
              <a:rPr lang="en-US" dirty="0" smtClean="0"/>
              <a:t>=2</a:t>
            </a:r>
          </a:p>
          <a:p>
            <a:r>
              <a:rPr lang="en-US" dirty="0" smtClean="0"/>
              <a:t>; Turn off tiled reflections in favor of SM4-style reflections</a:t>
            </a:r>
          </a:p>
          <a:p>
            <a:r>
              <a:rPr lang="en-US" dirty="0" smtClean="0"/>
              <a:t>+CVars = </a:t>
            </a:r>
            <a:r>
              <a:rPr lang="en-US" dirty="0" err="1" smtClean="0"/>
              <a:t>r.NoTiledReflections</a:t>
            </a:r>
            <a:r>
              <a:rPr lang="en-US" dirty="0" smtClean="0"/>
              <a:t>=1</a:t>
            </a:r>
          </a:p>
          <a:p>
            <a:r>
              <a:rPr lang="en-US" dirty="0" smtClean="0"/>
              <a:t>; lower quality </a:t>
            </a:r>
            <a:r>
              <a:rPr lang="en-US" dirty="0" err="1" smtClean="0"/>
              <a:t>motionblur</a:t>
            </a:r>
            <a:r>
              <a:rPr lang="en-US" dirty="0" smtClean="0"/>
              <a:t> (less samples)</a:t>
            </a:r>
          </a:p>
          <a:p>
            <a:r>
              <a:rPr lang="en-US" dirty="0" smtClean="0"/>
              <a:t>+CVars = </a:t>
            </a:r>
            <a:r>
              <a:rPr lang="en-US" dirty="0" err="1" smtClean="0"/>
              <a:t>r.MotionBlurQuality</a:t>
            </a:r>
            <a:r>
              <a:rPr lang="en-US" dirty="0" smtClean="0"/>
              <a:t>=2</a:t>
            </a:r>
          </a:p>
          <a:p>
            <a:r>
              <a:rPr lang="en-US" dirty="0" smtClean="0"/>
              <a:t>;minor impact on performance and like little impact on look</a:t>
            </a:r>
          </a:p>
          <a:p>
            <a:r>
              <a:rPr lang="en-US" dirty="0" smtClean="0"/>
              <a:t>+CVars = </a:t>
            </a:r>
            <a:r>
              <a:rPr lang="en-US" dirty="0" err="1" smtClean="0"/>
              <a:t>r.MotionBlurSoftEdgeSize</a:t>
            </a:r>
            <a:r>
              <a:rPr lang="en-US" dirty="0" smtClean="0"/>
              <a:t>=0.7</a:t>
            </a:r>
          </a:p>
          <a:p>
            <a:r>
              <a:rPr lang="en-US" dirty="0" smtClean="0"/>
              <a:t>; disable near Gaussian DOF (ensures we have only one layer DOF)</a:t>
            </a:r>
          </a:p>
          <a:p>
            <a:r>
              <a:rPr lang="en-US" dirty="0" smtClean="0"/>
              <a:t>+CVars = </a:t>
            </a:r>
            <a:r>
              <a:rPr lang="en-US" dirty="0" err="1" smtClean="0"/>
              <a:t>r.DepthOfFieldNearBlurSizeThreshold</a:t>
            </a:r>
            <a:r>
              <a:rPr lang="en-US" dirty="0" smtClean="0"/>
              <a:t>=100</a:t>
            </a:r>
          </a:p>
          <a:p>
            <a:r>
              <a:rPr lang="en-US" dirty="0" smtClean="0"/>
              <a:t>; slightly smaller than artist content setup for better performance</a:t>
            </a:r>
          </a:p>
          <a:p>
            <a:r>
              <a:rPr lang="en-US" dirty="0" smtClean="0"/>
              <a:t>+CVars = </a:t>
            </a:r>
            <a:r>
              <a:rPr lang="en-US" dirty="0" err="1" smtClean="0"/>
              <a:t>r.DepthOfField.MaxSize</a:t>
            </a:r>
            <a:r>
              <a:rPr lang="en-US" dirty="0" smtClean="0"/>
              <a:t>=0.4</a:t>
            </a:r>
          </a:p>
          <a:p>
            <a:r>
              <a:rPr lang="en-US" dirty="0" smtClean="0"/>
              <a:t>; looks better, tweaked for 720p, could have been done in content or we should limit to have 1 pixel at max</a:t>
            </a:r>
          </a:p>
          <a:p>
            <a:r>
              <a:rPr lang="en-US" dirty="0" smtClean="0"/>
              <a:t>+CVars = </a:t>
            </a:r>
            <a:r>
              <a:rPr lang="en-US" dirty="0" err="1" smtClean="0"/>
              <a:t>r.SceneColorFringe.Max</a:t>
            </a:r>
            <a:r>
              <a:rPr lang="en-US" dirty="0" smtClean="0"/>
              <a:t>=0.7</a:t>
            </a:r>
          </a:p>
          <a:p>
            <a:r>
              <a:rPr lang="en-US" dirty="0" smtClean="0"/>
              <a:t>; less strong in extreme motion, still barely clamped</a:t>
            </a:r>
          </a:p>
          <a:p>
            <a:r>
              <a:rPr lang="en-US" dirty="0" smtClean="0"/>
              <a:t>+CVars = </a:t>
            </a:r>
            <a:r>
              <a:rPr lang="en-US" dirty="0" err="1" smtClean="0"/>
              <a:t>r.MotionBlur.Scale</a:t>
            </a:r>
            <a:r>
              <a:rPr lang="en-US" dirty="0" smtClean="0"/>
              <a:t>=0.6</a:t>
            </a:r>
          </a:p>
          <a:p>
            <a:r>
              <a:rPr lang="en-US" dirty="0" smtClean="0"/>
              <a:t>; less separate image effect and slightly faster</a:t>
            </a:r>
          </a:p>
          <a:p>
            <a:r>
              <a:rPr lang="en-US" dirty="0" smtClean="0"/>
              <a:t>+CVars = </a:t>
            </a:r>
            <a:r>
              <a:rPr lang="en-US" dirty="0" err="1" smtClean="0"/>
              <a:t>r.MotionBlur.Max</a:t>
            </a:r>
            <a:r>
              <a:rPr lang="en-US" dirty="0" smtClean="0"/>
              <a:t>=2</a:t>
            </a:r>
          </a:p>
          <a:p>
            <a:r>
              <a:rPr lang="en-US" dirty="0" smtClean="0"/>
              <a:t>; better quality, can change in content later if needed (so far 0.1 for better performance)</a:t>
            </a:r>
          </a:p>
          <a:p>
            <a:r>
              <a:rPr lang="en-US" dirty="0" smtClean="0"/>
              <a:t>;+CVars = </a:t>
            </a:r>
            <a:r>
              <a:rPr lang="en-US" dirty="0" err="1" smtClean="0"/>
              <a:t>r.SSR.MaxRoughness</a:t>
            </a:r>
            <a:r>
              <a:rPr lang="en-US" dirty="0" smtClean="0"/>
              <a:t>=0.5</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33</a:t>
            </a:fld>
            <a:endParaRPr lang="en-US"/>
          </a:p>
        </p:txBody>
      </p:sp>
    </p:spTree>
    <p:extLst>
      <p:ext uri="{BB962C8B-B14F-4D97-AF65-F5344CB8AC3E}">
        <p14:creationId xmlns:p14="http://schemas.microsoft.com/office/powerpoint/2010/main" val="810463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scene is quite heavy – it’s the worst of all shots, I noticed small particles that cost but seem to have no visual.</a:t>
            </a:r>
          </a:p>
          <a:p>
            <a:r>
              <a:rPr lang="en-US" dirty="0"/>
              <a:t>The scene is mostly expensive due to the lighting (many lights covering large of the screen) and the light shafts </a:t>
            </a:r>
            <a:r>
              <a:rPr lang="en-US" dirty="0" err="1"/>
              <a:t>shader</a:t>
            </a:r>
            <a:r>
              <a:rPr lang="en-US" dirty="0"/>
              <a:t>.</a:t>
            </a:r>
          </a:p>
        </p:txBody>
      </p:sp>
      <p:sp>
        <p:nvSpPr>
          <p:cNvPr id="4" name="Slide Number Placeholder 3"/>
          <p:cNvSpPr>
            <a:spLocks noGrp="1"/>
          </p:cNvSpPr>
          <p:nvPr>
            <p:ph type="sldNum" sz="quarter" idx="10"/>
          </p:nvPr>
        </p:nvSpPr>
        <p:spPr/>
        <p:txBody>
          <a:bodyPr/>
          <a:lstStyle/>
          <a:p>
            <a:fld id="{707ED5A9-73AA-47D0-9AC8-ECE9C3097DA3}" type="slidenum">
              <a:rPr lang="en-US" smtClean="0"/>
              <a:t>34</a:t>
            </a:fld>
            <a:endParaRPr lang="en-US"/>
          </a:p>
        </p:txBody>
      </p:sp>
    </p:spTree>
    <p:extLst>
      <p:ext uri="{BB962C8B-B14F-4D97-AF65-F5344CB8AC3E}">
        <p14:creationId xmlns:p14="http://schemas.microsoft.com/office/powerpoint/2010/main" val="3308219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7ED5A9-73AA-47D0-9AC8-ECE9C3097DA3}" type="slidenum">
              <a:rPr lang="en-US" smtClean="0"/>
              <a:t>35</a:t>
            </a:fld>
            <a:endParaRPr lang="en-US"/>
          </a:p>
        </p:txBody>
      </p:sp>
    </p:spTree>
    <p:extLst>
      <p:ext uri="{BB962C8B-B14F-4D97-AF65-F5344CB8AC3E}">
        <p14:creationId xmlns:p14="http://schemas.microsoft.com/office/powerpoint/2010/main" val="438411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7ED5A9-73AA-47D0-9AC8-ECE9C3097DA3}" type="slidenum">
              <a:rPr lang="en-US" smtClean="0"/>
              <a:t>36</a:t>
            </a:fld>
            <a:endParaRPr lang="en-US"/>
          </a:p>
        </p:txBody>
      </p:sp>
    </p:spTree>
    <p:extLst>
      <p:ext uri="{BB962C8B-B14F-4D97-AF65-F5344CB8AC3E}">
        <p14:creationId xmlns:p14="http://schemas.microsoft.com/office/powerpoint/2010/main" val="1311125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7ED5A9-73AA-47D0-9AC8-ECE9C3097DA3}" type="slidenum">
              <a:rPr lang="en-US" smtClean="0"/>
              <a:t>37</a:t>
            </a:fld>
            <a:endParaRPr lang="en-US"/>
          </a:p>
        </p:txBody>
      </p:sp>
    </p:spTree>
    <p:extLst>
      <p:ext uri="{BB962C8B-B14F-4D97-AF65-F5344CB8AC3E}">
        <p14:creationId xmlns:p14="http://schemas.microsoft.com/office/powerpoint/2010/main" val="509493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7ED5A9-73AA-47D0-9AC8-ECE9C3097DA3}" type="slidenum">
              <a:rPr lang="en-US" smtClean="0"/>
              <a:t>38</a:t>
            </a:fld>
            <a:endParaRPr lang="en-US"/>
          </a:p>
        </p:txBody>
      </p:sp>
    </p:spTree>
    <p:extLst>
      <p:ext uri="{BB962C8B-B14F-4D97-AF65-F5344CB8AC3E}">
        <p14:creationId xmlns:p14="http://schemas.microsoft.com/office/powerpoint/2010/main" val="1620904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39</a:t>
            </a:fld>
            <a:endParaRPr lang="en-US"/>
          </a:p>
        </p:txBody>
      </p:sp>
    </p:spTree>
    <p:extLst>
      <p:ext uri="{BB962C8B-B14F-4D97-AF65-F5344CB8AC3E}">
        <p14:creationId xmlns:p14="http://schemas.microsoft.com/office/powerpoint/2010/main" val="4460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7ED5A9-73AA-47D0-9AC8-ECE9C3097DA3}" type="slidenum">
              <a:rPr lang="en-US" smtClean="0"/>
              <a:t>4</a:t>
            </a:fld>
            <a:endParaRPr lang="en-US"/>
          </a:p>
        </p:txBody>
      </p:sp>
    </p:spTree>
    <p:extLst>
      <p:ext uri="{BB962C8B-B14F-4D97-AF65-F5344CB8AC3E}">
        <p14:creationId xmlns:p14="http://schemas.microsoft.com/office/powerpoint/2010/main" val="1436709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7ED5A9-73AA-47D0-9AC8-ECE9C3097DA3}" type="slidenum">
              <a:rPr lang="en-US" smtClean="0"/>
              <a:t>40</a:t>
            </a:fld>
            <a:endParaRPr lang="en-US"/>
          </a:p>
        </p:txBody>
      </p:sp>
    </p:spTree>
    <p:extLst>
      <p:ext uri="{BB962C8B-B14F-4D97-AF65-F5344CB8AC3E}">
        <p14:creationId xmlns:p14="http://schemas.microsoft.com/office/powerpoint/2010/main" val="656348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a:r>
              <a:rPr lang="en-US" dirty="0" smtClean="0"/>
              <a:t>Low end Phone: can be older,</a:t>
            </a:r>
            <a:r>
              <a:rPr lang="en-US" baseline="0" dirty="0" smtClean="0"/>
              <a:t> more battery saving or cheaper</a:t>
            </a:r>
          </a:p>
          <a:p>
            <a:pPr defTabSz="931774">
              <a:defRPr/>
            </a:pPr>
            <a:r>
              <a:rPr lang="en-US" dirty="0" smtClean="0"/>
              <a:t>Low end PC: can be older,</a:t>
            </a:r>
            <a:r>
              <a:rPr lang="en-US" baseline="0" dirty="0" smtClean="0"/>
              <a:t> more battery saving or cheaper, integrated graphics</a:t>
            </a:r>
          </a:p>
          <a:p>
            <a:pPr defTabSz="931774">
              <a:defRPr/>
            </a:pPr>
            <a:endParaRPr lang="en-US" baseline="0" dirty="0" smtClean="0"/>
          </a:p>
          <a:p>
            <a:pPr defTabSz="931774">
              <a:defRPr/>
            </a:pPr>
            <a:r>
              <a:rPr lang="en-US" baseline="0" dirty="0" smtClean="0"/>
              <a:t>Green dot: That small overlap is where we see the </a:t>
            </a:r>
            <a:r>
              <a:rPr lang="en-US" baseline="0" dirty="0" err="1" smtClean="0"/>
              <a:t>Tegra</a:t>
            </a:r>
            <a:r>
              <a:rPr lang="en-US" baseline="0" dirty="0" smtClean="0"/>
              <a:t> K1 appearing, for this demo we chose the more feature rich deferred renderer path.</a:t>
            </a:r>
          </a:p>
          <a:p>
            <a:pPr defTabSz="931774">
              <a:defRPr/>
            </a:pPr>
            <a:endParaRPr lang="en-US" dirty="0" smtClean="0"/>
          </a:p>
          <a:p>
            <a:pPr defTabSz="931774">
              <a:defRPr/>
            </a:pPr>
            <a:r>
              <a:rPr lang="en-US" dirty="0" smtClean="0"/>
              <a:t>Left side:</a:t>
            </a:r>
            <a:r>
              <a:rPr lang="en-US" baseline="0" dirty="0" smtClean="0"/>
              <a:t> </a:t>
            </a:r>
            <a:r>
              <a:rPr lang="en-US" dirty="0" smtClean="0"/>
              <a:t>you see we cannot catch all hardware – it’s just not possible – the performance level</a:t>
            </a:r>
            <a:r>
              <a:rPr lang="en-US" baseline="0" dirty="0" smtClean="0"/>
              <a:t> of (</a:t>
            </a:r>
            <a:r>
              <a:rPr lang="en-US" baseline="0" dirty="0" err="1" smtClean="0"/>
              <a:t>speciallly</a:t>
            </a:r>
            <a:r>
              <a:rPr lang="en-US" baseline="0" dirty="0" smtClean="0"/>
              <a:t>) older phones is just too low. UE3 might be an option for some but you will miss the UE4 features</a:t>
            </a:r>
          </a:p>
          <a:p>
            <a:pPr defTabSz="931774">
              <a:defRPr/>
            </a:pPr>
            <a:endParaRPr lang="en-US" baseline="0" dirty="0" smtClean="0"/>
          </a:p>
          <a:p>
            <a:pPr defTabSz="931774">
              <a:defRPr/>
            </a:pPr>
            <a:r>
              <a:rPr lang="en-US" baseline="0" dirty="0" smtClean="0"/>
              <a:t>Right side: We still have some room as it’s easy to scale up some feature e.g. resolution, object count</a:t>
            </a:r>
          </a:p>
          <a:p>
            <a:pPr defTabSz="931774">
              <a:defRPr/>
            </a:pPr>
            <a:endParaRPr lang="en-US" baseline="0" dirty="0" smtClean="0"/>
          </a:p>
          <a:p>
            <a:pPr defTabSz="931774">
              <a:defRPr/>
            </a:pPr>
            <a:r>
              <a:rPr lang="en-US" baseline="0" dirty="0" smtClean="0"/>
              <a:t>UE3 also had some mobile specific code path, aiming a bit lower and sharing most with the PC (non deferred path), the </a:t>
            </a:r>
          </a:p>
          <a:p>
            <a:pPr defTabSz="931774">
              <a:defRPr/>
            </a:pPr>
            <a:endParaRPr lang="en-US" dirty="0" smtClean="0"/>
          </a:p>
        </p:txBody>
      </p:sp>
      <p:sp>
        <p:nvSpPr>
          <p:cNvPr id="4" name="Slide Number Placeholder 3"/>
          <p:cNvSpPr>
            <a:spLocks noGrp="1"/>
          </p:cNvSpPr>
          <p:nvPr>
            <p:ph type="sldNum" sz="quarter" idx="10"/>
          </p:nvPr>
        </p:nvSpPr>
        <p:spPr/>
        <p:txBody>
          <a:bodyPr/>
          <a:lstStyle/>
          <a:p>
            <a:fld id="{707ED5A9-73AA-47D0-9AC8-ECE9C3097DA3}" type="slidenum">
              <a:rPr lang="en-US" smtClean="0"/>
              <a:t>5</a:t>
            </a:fld>
            <a:endParaRPr lang="en-US"/>
          </a:p>
        </p:txBody>
      </p:sp>
    </p:spTree>
    <p:extLst>
      <p:ext uri="{BB962C8B-B14F-4D97-AF65-F5344CB8AC3E}">
        <p14:creationId xmlns:p14="http://schemas.microsoft.com/office/powerpoint/2010/main" val="399299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effectively:  Profiling can give you a lot of data but you want to find the actionable items in a short amount of time, this is an iterative process and needs to be repeated when bigger things have changed</a:t>
            </a:r>
          </a:p>
          <a:p>
            <a:endParaRPr lang="en-US" dirty="0" smtClean="0"/>
          </a:p>
          <a:p>
            <a:r>
              <a:rPr lang="en-US" dirty="0" smtClean="0"/>
              <a:t>BTW: When I say console I usually mean the in-game console you can open with a </a:t>
            </a:r>
            <a:r>
              <a:rPr lang="en-US" dirty="0" err="1" smtClean="0"/>
              <a:t>keypress</a:t>
            </a:r>
            <a:r>
              <a:rPr lang="en-US" baseline="0" dirty="0" smtClean="0"/>
              <a:t> (~) or the in editor </a:t>
            </a:r>
            <a:r>
              <a:rPr lang="en-US" baseline="0" dirty="0" err="1" smtClean="0"/>
              <a:t>OutputLog</a:t>
            </a:r>
            <a:r>
              <a:rPr lang="en-US" baseline="0" dirty="0" smtClean="0"/>
              <a:t> –both can be used to interact with console commands/variables</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6</a:t>
            </a:fld>
            <a:endParaRPr lang="en-US"/>
          </a:p>
        </p:txBody>
      </p:sp>
    </p:spTree>
    <p:extLst>
      <p:ext uri="{BB962C8B-B14F-4D97-AF65-F5344CB8AC3E}">
        <p14:creationId xmlns:p14="http://schemas.microsoft.com/office/powerpoint/2010/main" val="939373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We start with the simple most trustable number:</a:t>
            </a:r>
            <a:r>
              <a:rPr lang="en-US" baseline="0" dirty="0" smtClean="0"/>
              <a:t> fps</a:t>
            </a:r>
            <a:endParaRPr lang="en-US" dirty="0" smtClean="0"/>
          </a:p>
          <a:p>
            <a:endParaRPr lang="en-US" dirty="0" smtClean="0"/>
          </a:p>
          <a:p>
            <a:r>
              <a:rPr lang="en-US" dirty="0" smtClean="0"/>
              <a:t>Modern hardware has many units that run in parallel (e.g. GPU: memory, triangle/vertex/pixel processing, etc. and CPU: multiple CPUs, memory, etc.). Often those units need to wait on each other. You first need to identify what you are bound by. Optimizing that is likely to improve performance. Optimizing the wrong thing is a waste of time and is likely to introduce new bugs or even performance regressions in other cases. Once you improved that area, it is often good to profile again as this might reveal a new performance bottleneck that was formerly hidden.</a:t>
            </a:r>
          </a:p>
          <a:p>
            <a:r>
              <a:rPr lang="en-US" dirty="0" smtClean="0"/>
              <a:t>First you should check if you frame rate is limited by CPU or the GPU cost. As always you either can vary the workload (e.g. change the resolution) and see what has effect. Here it is easier to look at the engine build in feature </a:t>
            </a:r>
            <a:r>
              <a:rPr lang="en-US" b="1" dirty="0" smtClean="0"/>
              <a:t>stat unit</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707ED5A9-73AA-47D0-9AC8-ECE9C3097DA3}" type="slidenum">
              <a:rPr lang="en-US" smtClean="0"/>
              <a:t>7</a:t>
            </a:fld>
            <a:endParaRPr lang="en-US"/>
          </a:p>
        </p:txBody>
      </p:sp>
    </p:spTree>
    <p:extLst>
      <p:ext uri="{BB962C8B-B14F-4D97-AF65-F5344CB8AC3E}">
        <p14:creationId xmlns:p14="http://schemas.microsoft.com/office/powerpoint/2010/main" val="3410070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actual frame time is limited by one of the three: </a:t>
            </a:r>
            <a:r>
              <a:rPr lang="en-US" b="1" dirty="0" smtClean="0"/>
              <a:t>Game</a:t>
            </a:r>
            <a:r>
              <a:rPr lang="en-US" dirty="0" smtClean="0"/>
              <a:t> (GPU game thread), </a:t>
            </a:r>
            <a:r>
              <a:rPr lang="en-US" b="1" dirty="0" smtClean="0"/>
              <a:t>Draw</a:t>
            </a:r>
            <a:r>
              <a:rPr lang="en-US" dirty="0" smtClean="0"/>
              <a:t> (GPU render thread) or </a:t>
            </a:r>
            <a:r>
              <a:rPr lang="en-US" b="1" dirty="0" smtClean="0"/>
              <a:t>GPU</a:t>
            </a:r>
            <a:r>
              <a:rPr lang="en-US" dirty="0" smtClean="0"/>
              <a:t> (GPU). Here we can see the </a:t>
            </a:r>
            <a:r>
              <a:rPr lang="en-US" b="1" dirty="0" smtClean="0"/>
              <a:t>GPU</a:t>
            </a:r>
            <a:r>
              <a:rPr lang="en-US" dirty="0" smtClean="0"/>
              <a:t> is the limiting factor (the largest of the three). In order to get a smaller </a:t>
            </a:r>
            <a:r>
              <a:rPr lang="en-US" b="1" dirty="0" smtClean="0"/>
              <a:t>Frame</a:t>
            </a:r>
            <a:r>
              <a:rPr lang="en-US" dirty="0" smtClean="0"/>
              <a:t> time we have to optimize the GPU workload there.</a:t>
            </a:r>
          </a:p>
          <a:p>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8</a:t>
            </a:fld>
            <a:endParaRPr lang="en-US"/>
          </a:p>
        </p:txBody>
      </p:sp>
    </p:spTree>
    <p:extLst>
      <p:ext uri="{BB962C8B-B14F-4D97-AF65-F5344CB8AC3E}">
        <p14:creationId xmlns:p14="http://schemas.microsoft.com/office/powerpoint/2010/main" val="180964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Last thing said: don’t use fps, next slide we already break the rule, </a:t>
            </a:r>
            <a:r>
              <a:rPr lang="en-US" dirty="0" err="1" smtClean="0"/>
              <a:t>FPSChart</a:t>
            </a:r>
            <a:r>
              <a:rPr lang="en-US" dirty="0" smtClean="0"/>
              <a:t> is a bad name as it doesn’t show fps</a:t>
            </a:r>
          </a:p>
          <a:p>
            <a:endParaRPr lang="en-US" dirty="0" smtClean="0"/>
          </a:p>
          <a:p>
            <a:r>
              <a:rPr lang="en-US" dirty="0" smtClean="0"/>
              <a:t>It can be very useful to get the stat unit times over a longer period of time (e.g. in-game </a:t>
            </a:r>
            <a:r>
              <a:rPr lang="en-US" dirty="0" err="1" smtClean="0"/>
              <a:t>cutscene</a:t>
            </a:r>
            <a:r>
              <a:rPr lang="en-US" dirty="0" smtClean="0"/>
              <a:t> or a camera path set up to test many cases).</a:t>
            </a:r>
          </a:p>
          <a:p>
            <a:r>
              <a:rPr lang="en-US" dirty="0" smtClean="0"/>
              <a:t>The following chart was generated on an Android device (</a:t>
            </a:r>
            <a:r>
              <a:rPr lang="en-US" b="1" dirty="0" smtClean="0"/>
              <a:t>Streaming</a:t>
            </a:r>
            <a:r>
              <a:rPr lang="en-US" dirty="0" smtClean="0"/>
              <a:t>) from a </a:t>
            </a:r>
            <a:r>
              <a:rPr lang="en-US" dirty="0" err="1" smtClean="0"/>
              <a:t>cutscene</a:t>
            </a:r>
            <a:r>
              <a:rPr lang="en-US" dirty="0" smtClean="0"/>
              <a:t>. Before and after the </a:t>
            </a:r>
            <a:r>
              <a:rPr lang="en-US" dirty="0" err="1" smtClean="0"/>
              <a:t>cutscene</a:t>
            </a:r>
            <a:r>
              <a:rPr lang="en-US" dirty="0" smtClean="0"/>
              <a:t> the console commands </a:t>
            </a:r>
            <a:r>
              <a:rPr lang="en-US" b="1" dirty="0" err="1" smtClean="0"/>
              <a:t>StartFPSChart</a:t>
            </a:r>
            <a:r>
              <a:rPr lang="en-US" dirty="0" smtClean="0"/>
              <a:t> and </a:t>
            </a:r>
            <a:r>
              <a:rPr lang="en-US" b="1" dirty="0" err="1" smtClean="0"/>
              <a:t>EndFPSChart</a:t>
            </a:r>
            <a:r>
              <a:rPr lang="en-US" dirty="0" smtClean="0"/>
              <a:t> were entered. The </a:t>
            </a:r>
            <a:r>
              <a:rPr lang="en-US" dirty="0" err="1" smtClean="0"/>
              <a:t>resuling</a:t>
            </a:r>
            <a:r>
              <a:rPr lang="en-US" dirty="0" smtClean="0"/>
              <a:t> .</a:t>
            </a:r>
            <a:r>
              <a:rPr lang="en-US" dirty="0" err="1" smtClean="0"/>
              <a:t>csv</a:t>
            </a:r>
            <a:r>
              <a:rPr lang="en-US" dirty="0" smtClean="0"/>
              <a:t> file (in [</a:t>
            </a:r>
            <a:r>
              <a:rPr lang="en-US" dirty="0" err="1" smtClean="0"/>
              <a:t>ProjectFolder</a:t>
            </a:r>
            <a:r>
              <a:rPr lang="en-US" dirty="0" smtClean="0"/>
              <a:t>]\Saved\Cooked\Android_ES31\</a:t>
            </a:r>
            <a:r>
              <a:rPr lang="en-US" dirty="0" err="1" smtClean="0"/>
              <a:t>SubwayPatrol</a:t>
            </a:r>
            <a:r>
              <a:rPr lang="en-US" dirty="0" smtClean="0"/>
              <a:t>\Saved\Profiling\</a:t>
            </a:r>
            <a:r>
              <a:rPr lang="en-US" dirty="0" err="1" smtClean="0"/>
              <a:t>FPSChartStats</a:t>
            </a:r>
            <a:r>
              <a:rPr lang="en-US" dirty="0" smtClean="0"/>
              <a:t>) was opened in Microsoft Excel. For this example we removed the first 4 header lines, selected all, and inserted a </a:t>
            </a:r>
            <a:r>
              <a:rPr lang="en-US" b="1" dirty="0" smtClean="0"/>
              <a:t>Scatter With Straight Lines</a:t>
            </a:r>
            <a:r>
              <a:rPr lang="en-US" dirty="0" smtClean="0"/>
              <a:t> plot.</a:t>
            </a:r>
            <a:endParaRPr lang="en-US" dirty="0"/>
          </a:p>
        </p:txBody>
      </p:sp>
      <p:sp>
        <p:nvSpPr>
          <p:cNvPr id="4" name="Slide Number Placeholder 3"/>
          <p:cNvSpPr>
            <a:spLocks noGrp="1"/>
          </p:cNvSpPr>
          <p:nvPr>
            <p:ph type="sldNum" sz="quarter" idx="10"/>
          </p:nvPr>
        </p:nvSpPr>
        <p:spPr/>
        <p:txBody>
          <a:bodyPr/>
          <a:lstStyle/>
          <a:p>
            <a:fld id="{707ED5A9-73AA-47D0-9AC8-ECE9C3097DA3}" type="slidenum">
              <a:rPr lang="en-US" smtClean="0"/>
              <a:t>9</a:t>
            </a:fld>
            <a:endParaRPr lang="en-US"/>
          </a:p>
        </p:txBody>
      </p:sp>
    </p:spTree>
    <p:extLst>
      <p:ext uri="{BB962C8B-B14F-4D97-AF65-F5344CB8AC3E}">
        <p14:creationId xmlns:p14="http://schemas.microsoft.com/office/powerpoint/2010/main" val="991965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3EF1CC3-4F63-463E-B969-55C467FB4303}"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28706639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F1CC3-4F63-463E-B969-55C467FB4303}"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2680391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F1CC3-4F63-463E-B969-55C467FB4303}"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402597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F1CC3-4F63-463E-B969-55C467FB4303}"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BF75B1-77DF-4F10-939F-2F61721BE2F1}" type="slidenum">
              <a:rPr lang="en-US" smtClean="0"/>
              <a:t>‹#›</a:t>
            </a:fld>
            <a:endParaRPr lang="en-US" dirty="0"/>
          </a:p>
        </p:txBody>
      </p:sp>
    </p:spTree>
    <p:extLst>
      <p:ext uri="{BB962C8B-B14F-4D97-AF65-F5344CB8AC3E}">
        <p14:creationId xmlns:p14="http://schemas.microsoft.com/office/powerpoint/2010/main" val="1667971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EF1CC3-4F63-463E-B969-55C467FB4303}" type="datetimeFigureOut">
              <a:rPr lang="en-US" smtClean="0"/>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2290627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EF1CC3-4F63-463E-B969-55C467FB4303}"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2494583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EF1CC3-4F63-463E-B969-55C467FB4303}" type="datetimeFigureOut">
              <a:rPr lang="en-US" smtClean="0"/>
              <a:t>8/25/2014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117148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EF1CC3-4F63-463E-B969-55C467FB4303}" type="datetimeFigureOut">
              <a:rPr lang="en-US" smtClean="0"/>
              <a:t>8/25/2014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214509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F1CC3-4F63-463E-B969-55C467FB4303}" type="datetimeFigureOut">
              <a:rPr lang="en-US" smtClean="0"/>
              <a:t>8/25/2014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71427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F1CC3-4F63-463E-B969-55C467FB4303}"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116590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EF1CC3-4F63-463E-B969-55C467FB4303}" type="datetimeFigureOut">
              <a:rPr lang="en-US" smtClean="0"/>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F75B1-77DF-4F10-939F-2F61721BE2F1}" type="slidenum">
              <a:rPr lang="en-US" smtClean="0"/>
              <a:t>‹#›</a:t>
            </a:fld>
            <a:endParaRPr lang="en-US"/>
          </a:p>
        </p:txBody>
      </p:sp>
    </p:spTree>
    <p:extLst>
      <p:ext uri="{BB962C8B-B14F-4D97-AF65-F5344CB8AC3E}">
        <p14:creationId xmlns:p14="http://schemas.microsoft.com/office/powerpoint/2010/main" val="97155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3EF1CC3-4F63-463E-B969-55C467FB4303}" type="datetimeFigureOut">
              <a:rPr lang="en-US" smtClean="0"/>
              <a:t>8/25/2014</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BBF75B1-77DF-4F10-939F-2F61721BE2F1}" type="slidenum">
              <a:rPr lang="en-US" smtClean="0"/>
              <a:t>‹#›</a:t>
            </a:fld>
            <a:endParaRPr lang="en-US"/>
          </a:p>
        </p:txBody>
      </p:sp>
      <p:cxnSp>
        <p:nvCxnSpPr>
          <p:cNvPr id="8" name="Straight Connector 7"/>
          <p:cNvCxnSpPr/>
          <p:nvPr userDrawn="1"/>
        </p:nvCxnSpPr>
        <p:spPr>
          <a:xfrm>
            <a:off x="0" y="4629150"/>
            <a:ext cx="9144000" cy="0"/>
          </a:xfrm>
          <a:prstGeom prst="line">
            <a:avLst/>
          </a:prstGeom>
          <a:ln w="38100">
            <a:solidFill>
              <a:srgbClr val="FF8C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147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docs.unrealengine.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youtu.be/HY62PAsM7e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2" descr="E:\Dev2\Smedis-Usr\GCDE2014\Shot_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51414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8599" y="57150"/>
            <a:ext cx="8686801" cy="990600"/>
          </a:xfrm>
          <a:noFill/>
          <a:ln>
            <a:noFill/>
          </a:ln>
          <a:effectLst>
            <a:glow rad="2286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a:noAutofit/>
          </a:bodyPr>
          <a:lstStyle/>
          <a:p>
            <a:pPr algn="l"/>
            <a:r>
              <a:rPr lang="en-US" sz="2700" dirty="0">
                <a:solidFill>
                  <a:schemeClr val="bg1"/>
                </a:solidFill>
                <a:latin typeface="+mj-lt"/>
              </a:rPr>
              <a:t>How to scale </a:t>
            </a:r>
            <a:r>
              <a:rPr lang="en-US" sz="2700" dirty="0" smtClean="0">
                <a:solidFill>
                  <a:schemeClr val="bg1"/>
                </a:solidFill>
                <a:latin typeface="+mj-lt"/>
              </a:rPr>
              <a:t>down and not </a:t>
            </a:r>
            <a:r>
              <a:rPr lang="en-US" sz="2700" dirty="0">
                <a:solidFill>
                  <a:schemeClr val="bg1"/>
                </a:solidFill>
                <a:latin typeface="+mj-lt"/>
              </a:rPr>
              <a:t>get </a:t>
            </a:r>
            <a:r>
              <a:rPr lang="en-US" sz="2700" dirty="0" smtClean="0">
                <a:solidFill>
                  <a:schemeClr val="bg1"/>
                </a:solidFill>
                <a:latin typeface="+mj-lt"/>
              </a:rPr>
              <a:t>caught</a:t>
            </a:r>
            <a:endParaRPr lang="en-US" sz="2700" dirty="0">
              <a:solidFill>
                <a:schemeClr val="bg1"/>
              </a:solidFill>
              <a:latin typeface="+mj-lt"/>
            </a:endParaRPr>
          </a:p>
        </p:txBody>
      </p:sp>
      <p:sp>
        <p:nvSpPr>
          <p:cNvPr id="3" name="Subtitle 2"/>
          <p:cNvSpPr>
            <a:spLocks noGrp="1"/>
          </p:cNvSpPr>
          <p:nvPr>
            <p:ph type="subTitle" idx="1"/>
          </p:nvPr>
        </p:nvSpPr>
        <p:spPr>
          <a:xfrm>
            <a:off x="152400" y="3257550"/>
            <a:ext cx="6610350" cy="1143000"/>
          </a:xfrm>
          <a:noFill/>
          <a:ln>
            <a:noFill/>
          </a:ln>
        </p:spPr>
        <p:style>
          <a:lnRef idx="2">
            <a:schemeClr val="dk1">
              <a:shade val="50000"/>
            </a:schemeClr>
          </a:lnRef>
          <a:fillRef idx="1">
            <a:schemeClr val="dk1"/>
          </a:fillRef>
          <a:effectRef idx="0">
            <a:schemeClr val="dk1"/>
          </a:effectRef>
          <a:fontRef idx="minor">
            <a:schemeClr val="lt1"/>
          </a:fontRef>
        </p:style>
        <p:txBody>
          <a:bodyPr anchor="ctr">
            <a:noAutofit/>
          </a:bodyPr>
          <a:lstStyle/>
          <a:p>
            <a:pPr algn="l"/>
            <a:r>
              <a:rPr lang="en-US" sz="2200" dirty="0" smtClean="0"/>
              <a:t>Optimizing the</a:t>
            </a:r>
          </a:p>
          <a:p>
            <a:pPr algn="l"/>
            <a:r>
              <a:rPr lang="en-US" sz="2200" dirty="0" smtClean="0"/>
              <a:t>Unreal Engine 4</a:t>
            </a:r>
          </a:p>
          <a:p>
            <a:pPr algn="l"/>
            <a:r>
              <a:rPr lang="en-US" sz="2200" dirty="0" smtClean="0"/>
              <a:t>"Rivalry" Demo</a:t>
            </a:r>
            <a:endParaRPr lang="en-US" sz="22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774750"/>
            <a:ext cx="1015801" cy="248204"/>
          </a:xfrm>
          <a:prstGeom prst="rect">
            <a:avLst/>
          </a:prstGeom>
        </p:spPr>
      </p:pic>
      <p:sp>
        <p:nvSpPr>
          <p:cNvPr id="6" name="Rectangle 5"/>
          <p:cNvSpPr/>
          <p:nvPr/>
        </p:nvSpPr>
        <p:spPr>
          <a:xfrm>
            <a:off x="3248025" y="4745955"/>
            <a:ext cx="2667000" cy="276999"/>
          </a:xfrm>
          <a:prstGeom prst="rect">
            <a:avLst/>
          </a:prstGeom>
        </p:spPr>
        <p:txBody>
          <a:bodyPr wrap="square">
            <a:spAutoFit/>
          </a:bodyPr>
          <a:lstStyle/>
          <a:p>
            <a:pPr lvl="0" algn="ctr">
              <a:defRPr/>
            </a:pPr>
            <a:r>
              <a:rPr lang="en-US" sz="1200" u="sng" dirty="0" smtClean="0">
                <a:solidFill>
                  <a:schemeClr val="tx2">
                    <a:lumMod val="60000"/>
                    <a:lumOff val="40000"/>
                  </a:schemeClr>
                </a:solidFill>
              </a:rPr>
              <a:t>Martin.Mittring@EpicGames.com</a:t>
            </a:r>
            <a:endParaRPr lang="en-US" sz="1200" dirty="0">
              <a:solidFill>
                <a:schemeClr val="tx1">
                  <a:tint val="75000"/>
                </a:schemeClr>
              </a:solidFill>
            </a:endParaRPr>
          </a:p>
        </p:txBody>
      </p:sp>
      <p:pic>
        <p:nvPicPr>
          <p:cNvPr id="13" name="Picture 5" descr="NVLogo_3D_H.png"/>
          <p:cNvPicPr>
            <a:picLocks noChangeAspect="1"/>
          </p:cNvPicPr>
          <p:nvPr/>
        </p:nvPicPr>
        <p:blipFill>
          <a:blip r:embed="rId5" cstate="print"/>
          <a:srcRect/>
          <a:stretch>
            <a:fillRect/>
          </a:stretch>
        </p:blipFill>
        <p:spPr bwMode="auto">
          <a:xfrm>
            <a:off x="7467600" y="4705350"/>
            <a:ext cx="1575448" cy="358210"/>
          </a:xfrm>
          <a:prstGeom prst="rect">
            <a:avLst/>
          </a:prstGeom>
          <a:noFill/>
          <a:ln w="9525">
            <a:noFill/>
            <a:miter lim="800000"/>
            <a:headEnd/>
            <a:tailEnd/>
          </a:ln>
        </p:spPr>
      </p:pic>
      <p:cxnSp>
        <p:nvCxnSpPr>
          <p:cNvPr id="18" name="Straight Connector 17"/>
          <p:cNvCxnSpPr/>
          <p:nvPr/>
        </p:nvCxnSpPr>
        <p:spPr>
          <a:xfrm>
            <a:off x="0" y="4629150"/>
            <a:ext cx="9144000" cy="0"/>
          </a:xfrm>
          <a:prstGeom prst="line">
            <a:avLst/>
          </a:prstGeom>
          <a:ln w="38100">
            <a:solidFill>
              <a:srgbClr val="FF8C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874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 r="38530"/>
          <a:stretch/>
        </p:blipFill>
        <p:spPr bwMode="auto">
          <a:xfrm>
            <a:off x="5882640" y="2483644"/>
            <a:ext cx="310896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Profile CPU time</a:t>
            </a:r>
            <a:endParaRPr lang="en-US" dirty="0"/>
          </a:p>
        </p:txBody>
      </p:sp>
      <p:sp>
        <p:nvSpPr>
          <p:cNvPr id="3" name="Content Placeholder 2"/>
          <p:cNvSpPr>
            <a:spLocks noGrp="1"/>
          </p:cNvSpPr>
          <p:nvPr>
            <p:ph idx="1"/>
          </p:nvPr>
        </p:nvSpPr>
        <p:spPr>
          <a:xfrm>
            <a:off x="457200" y="1234678"/>
            <a:ext cx="8229600" cy="3394472"/>
          </a:xfrm>
        </p:spPr>
        <p:txBody>
          <a:bodyPr>
            <a:normAutofit/>
          </a:bodyPr>
          <a:lstStyle/>
          <a:p>
            <a:r>
              <a:rPr lang="en-US" sz="2200" u="sng" dirty="0" smtClean="0"/>
              <a:t>Runtime:</a:t>
            </a:r>
            <a:r>
              <a:rPr lang="en-US" sz="2200" dirty="0" smtClean="0"/>
              <a:t> “Stat </a:t>
            </a:r>
            <a:r>
              <a:rPr lang="en-US" sz="2200" dirty="0" err="1" smtClean="0"/>
              <a:t>DumpFrame</a:t>
            </a:r>
            <a:r>
              <a:rPr lang="en-US" sz="2200" dirty="0" smtClean="0"/>
              <a:t> –</a:t>
            </a:r>
            <a:r>
              <a:rPr lang="en-US" sz="2200" dirty="0" err="1" smtClean="0"/>
              <a:t>ms</a:t>
            </a:r>
            <a:r>
              <a:rPr lang="en-US" sz="2200" dirty="0" smtClean="0"/>
              <a:t>=.1”</a:t>
            </a:r>
            <a:br>
              <a:rPr lang="en-US" sz="2200" dirty="0" smtClean="0"/>
            </a:br>
            <a:r>
              <a:rPr lang="en-US" sz="2200" dirty="0" smtClean="0"/>
              <a:t>Log/Console hierarchy of sections slower than 0.1ms</a:t>
            </a:r>
          </a:p>
          <a:p>
            <a:r>
              <a:rPr lang="en-US" sz="2200" dirty="0" smtClean="0"/>
              <a:t>“QUICK_SCOPE_CYCLE_COUNTER(</a:t>
            </a:r>
            <a:r>
              <a:rPr lang="en-US" sz="2200" dirty="0" err="1" smtClean="0"/>
              <a:t>MyOwnProfilerName</a:t>
            </a:r>
            <a:r>
              <a:rPr lang="en-US" sz="2200" dirty="0" smtClean="0"/>
              <a:t>)”</a:t>
            </a:r>
            <a:br>
              <a:rPr lang="en-US" sz="2200" dirty="0" smtClean="0"/>
            </a:br>
            <a:r>
              <a:rPr lang="en-US" sz="2200" dirty="0"/>
              <a:t>Annotate code to drill </a:t>
            </a:r>
            <a:r>
              <a:rPr lang="en-US" sz="2200" dirty="0" smtClean="0"/>
              <a:t>deeper</a:t>
            </a:r>
          </a:p>
          <a:p>
            <a:r>
              <a:rPr lang="en-US" sz="2200" u="sng" dirty="0" smtClean="0"/>
              <a:t>Offline / Remote: </a:t>
            </a:r>
            <a:r>
              <a:rPr lang="en-US" sz="2200" dirty="0" smtClean="0"/>
              <a:t>“</a:t>
            </a:r>
            <a:r>
              <a:rPr lang="en-US" sz="2200" dirty="0"/>
              <a:t>Stat </a:t>
            </a:r>
            <a:r>
              <a:rPr lang="en-US" sz="2200" dirty="0" err="1"/>
              <a:t>StartFile</a:t>
            </a:r>
            <a:r>
              <a:rPr lang="en-US" sz="2200" dirty="0"/>
              <a:t> / </a:t>
            </a:r>
            <a:r>
              <a:rPr lang="en-US" sz="2200" dirty="0" err="1" smtClean="0"/>
              <a:t>StopFile</a:t>
            </a:r>
            <a:r>
              <a:rPr lang="en-US" sz="2200" dirty="0" smtClean="0"/>
              <a:t>”</a:t>
            </a:r>
            <a:br>
              <a:rPr lang="en-US" sz="2200" dirty="0" smtClean="0"/>
            </a:br>
            <a:r>
              <a:rPr lang="en-US" sz="2200" dirty="0" smtClean="0"/>
              <a:t>browse </a:t>
            </a:r>
            <a:r>
              <a:rPr lang="en-US" sz="2200" dirty="0"/>
              <a:t>with </a:t>
            </a:r>
            <a:r>
              <a:rPr lang="en-US" sz="2200" dirty="0" smtClean="0"/>
              <a:t>UFE like Stats</a:t>
            </a:r>
            <a:endParaRPr lang="en-US" sz="2200" dirty="0"/>
          </a:p>
          <a:p>
            <a:pPr marL="0" indent="0">
              <a:buNone/>
            </a:pPr>
            <a:endParaRPr lang="en-US" sz="2200" dirty="0"/>
          </a:p>
        </p:txBody>
      </p:sp>
    </p:spTree>
    <p:extLst>
      <p:ext uri="{BB962C8B-B14F-4D97-AF65-F5344CB8AC3E}">
        <p14:creationId xmlns:p14="http://schemas.microsoft.com/office/powerpoint/2010/main" val="22663623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MMittring-Z2484-A\UE4\Engine\Documentation\Source\Engine\Rendering\PerformanceProfiling\Guidelines\Images\ProfileGPU.png"/>
          <p:cNvPicPr>
            <a:picLocks noChangeAspect="1" noChangeArrowheads="1"/>
          </p:cNvPicPr>
          <p:nvPr/>
        </p:nvPicPr>
        <p:blipFill rotWithShape="1">
          <a:blip r:embed="rId3">
            <a:extLst>
              <a:ext uri="{28A0092B-C50C-407E-A947-70E740481C1C}">
                <a14:useLocalDpi xmlns:a14="http://schemas.microsoft.com/office/drawing/2010/main" val="0"/>
              </a:ext>
            </a:extLst>
          </a:blip>
          <a:srcRect b="8579"/>
          <a:stretch/>
        </p:blipFill>
        <p:spPr bwMode="auto">
          <a:xfrm>
            <a:off x="5410200" y="2084070"/>
            <a:ext cx="3609759"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33350"/>
            <a:ext cx="8229600" cy="857250"/>
          </a:xfrm>
        </p:spPr>
        <p:txBody>
          <a:bodyPr/>
          <a:lstStyle/>
          <a:p>
            <a:r>
              <a:rPr lang="en-US" dirty="0" smtClean="0"/>
              <a:t>Profile GPU time</a:t>
            </a:r>
            <a:endParaRPr lang="en-US" dirty="0"/>
          </a:p>
        </p:txBody>
      </p:sp>
      <p:sp>
        <p:nvSpPr>
          <p:cNvPr id="3" name="Content Placeholder 2"/>
          <p:cNvSpPr>
            <a:spLocks noGrp="1"/>
          </p:cNvSpPr>
          <p:nvPr>
            <p:ph idx="1"/>
          </p:nvPr>
        </p:nvSpPr>
        <p:spPr>
          <a:xfrm>
            <a:off x="457200" y="1082277"/>
            <a:ext cx="8305800" cy="3546873"/>
          </a:xfrm>
        </p:spPr>
        <p:txBody>
          <a:bodyPr>
            <a:noAutofit/>
          </a:bodyPr>
          <a:lstStyle/>
          <a:p>
            <a:r>
              <a:rPr lang="en-US" sz="2000" dirty="0" smtClean="0"/>
              <a:t>“Ctrl Shift ,” or “</a:t>
            </a:r>
            <a:r>
              <a:rPr lang="en-US" sz="2000" dirty="0" err="1" smtClean="0"/>
              <a:t>ProfileGPU</a:t>
            </a:r>
            <a:r>
              <a:rPr lang="en-US" sz="2000" dirty="0" smtClean="0"/>
              <a:t>”</a:t>
            </a:r>
          </a:p>
          <a:p>
            <a:pPr marL="342900" lvl="1" indent="-342900">
              <a:buFont typeface="Arial" pitchFamily="34" charset="0"/>
              <a:buChar char="•"/>
            </a:pPr>
            <a:r>
              <a:rPr lang="en-US" sz="2000" dirty="0" smtClean="0"/>
              <a:t>Not </a:t>
            </a:r>
            <a:r>
              <a:rPr lang="en-US" sz="2000" dirty="0"/>
              <a:t>always </a:t>
            </a:r>
            <a:r>
              <a:rPr lang="en-US" sz="2000" dirty="0" smtClean="0"/>
              <a:t>trustable (based on Timer queries):</a:t>
            </a:r>
          </a:p>
          <a:p>
            <a:pPr lvl="1"/>
            <a:r>
              <a:rPr lang="en-US" sz="2000" dirty="0" smtClean="0"/>
              <a:t>Mac OpenGL doesn’t have “Duration”</a:t>
            </a:r>
          </a:p>
          <a:p>
            <a:pPr lvl="1"/>
            <a:r>
              <a:rPr lang="en-US" sz="2000" dirty="0" smtClean="0"/>
              <a:t>Driver can optimize deferred</a:t>
            </a:r>
            <a:br>
              <a:rPr lang="en-US" sz="2000" dirty="0" smtClean="0"/>
            </a:br>
            <a:r>
              <a:rPr lang="en-US" sz="2000" dirty="0" smtClean="0"/>
              <a:t>(wait after load or </a:t>
            </a:r>
            <a:r>
              <a:rPr lang="en-US" sz="2000" dirty="0" err="1" smtClean="0"/>
              <a:t>shader</a:t>
            </a:r>
            <a:r>
              <a:rPr lang="en-US" sz="2000" dirty="0" smtClean="0"/>
              <a:t> change)</a:t>
            </a:r>
          </a:p>
          <a:p>
            <a:pPr lvl="1"/>
            <a:r>
              <a:rPr lang="en-US" sz="2000" dirty="0" smtClean="0"/>
              <a:t>Noise (measure multiple times)</a:t>
            </a:r>
          </a:p>
          <a:p>
            <a:pPr lvl="1"/>
            <a:r>
              <a:rPr lang="en-US" sz="2000" dirty="0" smtClean="0"/>
              <a:t>Cost </a:t>
            </a:r>
            <a:r>
              <a:rPr lang="en-US" sz="2000" dirty="0"/>
              <a:t>can leak to other passes</a:t>
            </a:r>
            <a:br>
              <a:rPr lang="en-US" sz="2000" dirty="0"/>
            </a:br>
            <a:r>
              <a:rPr lang="en-US" sz="2000" dirty="0"/>
              <a:t>e.g. Compute </a:t>
            </a:r>
            <a:r>
              <a:rPr lang="en-US" sz="2000" dirty="0" err="1"/>
              <a:t>Shaders</a:t>
            </a:r>
            <a:r>
              <a:rPr lang="en-US" sz="2000" dirty="0"/>
              <a:t> </a:t>
            </a:r>
          </a:p>
          <a:p>
            <a:pPr lvl="1"/>
            <a:endParaRPr lang="en-US" sz="2000" dirty="0" smtClean="0"/>
          </a:p>
          <a:p>
            <a:endParaRPr lang="en-US" sz="2000" dirty="0"/>
          </a:p>
        </p:txBody>
      </p:sp>
    </p:spTree>
    <p:extLst>
      <p:ext uri="{BB962C8B-B14F-4D97-AF65-F5344CB8AC3E}">
        <p14:creationId xmlns:p14="http://schemas.microsoft.com/office/powerpoint/2010/main" val="1453943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86" b="21044"/>
          <a:stretch/>
        </p:blipFill>
        <p:spPr bwMode="auto">
          <a:xfrm>
            <a:off x="5501640" y="2515620"/>
            <a:ext cx="3522345"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33350"/>
            <a:ext cx="8229600" cy="857250"/>
          </a:xfrm>
        </p:spPr>
        <p:txBody>
          <a:bodyPr/>
          <a:lstStyle/>
          <a:p>
            <a:r>
              <a:rPr lang="en-US" dirty="0" smtClean="0"/>
              <a:t>Stats</a:t>
            </a:r>
            <a:r>
              <a:rPr lang="en-US" sz="3200" dirty="0" smtClean="0"/>
              <a:t> (internal counters)</a:t>
            </a:r>
            <a:endParaRPr lang="en-US" sz="3200" dirty="0"/>
          </a:p>
        </p:txBody>
      </p:sp>
      <p:sp>
        <p:nvSpPr>
          <p:cNvPr id="3" name="Content Placeholder 2"/>
          <p:cNvSpPr>
            <a:spLocks noGrp="1"/>
          </p:cNvSpPr>
          <p:nvPr>
            <p:ph idx="1"/>
          </p:nvPr>
        </p:nvSpPr>
        <p:spPr>
          <a:xfrm>
            <a:off x="457200" y="1047750"/>
            <a:ext cx="8229600" cy="3394472"/>
          </a:xfrm>
        </p:spPr>
        <p:txBody>
          <a:bodyPr>
            <a:normAutofit/>
          </a:bodyPr>
          <a:lstStyle/>
          <a:p>
            <a:r>
              <a:rPr lang="en-US" sz="2200" u="sng" dirty="0" smtClean="0"/>
              <a:t>Runtime:</a:t>
            </a:r>
            <a:r>
              <a:rPr lang="en-US" sz="2200" dirty="0" smtClean="0"/>
              <a:t> “Stat </a:t>
            </a:r>
            <a:r>
              <a:rPr lang="en-US" sz="2200" dirty="0"/>
              <a:t>RHI / D3D11RHI / </a:t>
            </a:r>
            <a:r>
              <a:rPr lang="en-US" sz="2200" dirty="0" err="1"/>
              <a:t>InitViews</a:t>
            </a:r>
            <a:r>
              <a:rPr lang="en-US" sz="2200" dirty="0"/>
              <a:t> / Game / Memory / </a:t>
            </a:r>
            <a:r>
              <a:rPr lang="en-US" sz="2200" dirty="0" err="1"/>
              <a:t>SceneRendering</a:t>
            </a:r>
            <a:r>
              <a:rPr lang="en-US" sz="2200" dirty="0"/>
              <a:t> / …”</a:t>
            </a:r>
          </a:p>
          <a:p>
            <a:r>
              <a:rPr lang="en-US" sz="2200" u="sng" dirty="0" smtClean="0"/>
              <a:t>Offline / Remote:</a:t>
            </a:r>
            <a:r>
              <a:rPr lang="en-US" sz="2200" dirty="0" smtClean="0"/>
              <a:t> “Stat </a:t>
            </a:r>
            <a:r>
              <a:rPr lang="en-US" sz="2200" dirty="0" err="1" smtClean="0"/>
              <a:t>StartFile</a:t>
            </a:r>
            <a:r>
              <a:rPr lang="en-US" sz="2200" dirty="0" smtClean="0"/>
              <a:t> / </a:t>
            </a:r>
            <a:r>
              <a:rPr lang="en-US" sz="2200" dirty="0" err="1" smtClean="0"/>
              <a:t>StopFile</a:t>
            </a:r>
            <a:r>
              <a:rPr lang="en-US" sz="2200" dirty="0"/>
              <a:t>” to record .ue4stats </a:t>
            </a:r>
            <a:r>
              <a:rPr lang="en-US" sz="2200" dirty="0" smtClean="0"/>
              <a:t>file</a:t>
            </a:r>
            <a:br>
              <a:rPr lang="en-US" sz="2200" dirty="0" smtClean="0"/>
            </a:br>
            <a:r>
              <a:rPr lang="en-US" sz="2200" dirty="0" smtClean="0"/>
              <a:t>browse with </a:t>
            </a:r>
            <a:r>
              <a:rPr lang="en-US" sz="2200" dirty="0" err="1" smtClean="0"/>
              <a:t>UnrealFrontEnd</a:t>
            </a:r>
            <a:r>
              <a:rPr lang="en-US" sz="2200" dirty="0" smtClean="0"/>
              <a:t> (UFE)</a:t>
            </a:r>
            <a:endParaRPr lang="en-US" sz="2200" dirty="0"/>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16" y="3028950"/>
            <a:ext cx="5138784" cy="144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766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839" y="209550"/>
            <a:ext cx="3371547" cy="476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05979"/>
            <a:ext cx="4724400" cy="857250"/>
          </a:xfrm>
        </p:spPr>
        <p:txBody>
          <a:bodyPr>
            <a:normAutofit/>
          </a:bodyPr>
          <a:lstStyle/>
          <a:p>
            <a:r>
              <a:rPr lang="en-US" sz="4000" dirty="0" smtClean="0"/>
              <a:t>Engine Show flags</a:t>
            </a:r>
            <a:endParaRPr lang="en-US" sz="4000" dirty="0"/>
          </a:p>
        </p:txBody>
      </p:sp>
      <p:sp>
        <p:nvSpPr>
          <p:cNvPr id="3" name="Content Placeholder 2"/>
          <p:cNvSpPr>
            <a:spLocks noGrp="1"/>
          </p:cNvSpPr>
          <p:nvPr>
            <p:ph idx="1"/>
          </p:nvPr>
        </p:nvSpPr>
        <p:spPr>
          <a:xfrm>
            <a:off x="457199" y="1200151"/>
            <a:ext cx="5486401" cy="3394472"/>
          </a:xfrm>
        </p:spPr>
        <p:txBody>
          <a:bodyPr>
            <a:normAutofit/>
          </a:bodyPr>
          <a:lstStyle/>
          <a:p>
            <a:r>
              <a:rPr lang="en-US" sz="2200" dirty="0" smtClean="0"/>
              <a:t>128+, easy to add, per viewport</a:t>
            </a:r>
          </a:p>
          <a:p>
            <a:r>
              <a:rPr lang="en-US" sz="2200" dirty="0" smtClean="0"/>
              <a:t>Can be compiled to 0 or 1 in shipping</a:t>
            </a:r>
          </a:p>
          <a:p>
            <a:r>
              <a:rPr lang="en-US" sz="2200" dirty="0" smtClean="0"/>
              <a:t>Toggle features, enable debug views*</a:t>
            </a:r>
          </a:p>
          <a:p>
            <a:r>
              <a:rPr lang="en-US" sz="2200" dirty="0" smtClean="0"/>
              <a:t>Narrow down, check visual impact,</a:t>
            </a:r>
            <a:br>
              <a:rPr lang="en-US" sz="2200" dirty="0" smtClean="0"/>
            </a:br>
            <a:r>
              <a:rPr lang="en-US" sz="2200" dirty="0" smtClean="0"/>
              <a:t>profile delta</a:t>
            </a:r>
            <a:endParaRPr lang="en-US" sz="2200" dirty="0"/>
          </a:p>
        </p:txBody>
      </p:sp>
      <p:graphicFrame>
        <p:nvGraphicFramePr>
          <p:cNvPr id="5" name="Table 4"/>
          <p:cNvGraphicFramePr>
            <a:graphicFrameLocks noGrp="1"/>
          </p:cNvGraphicFramePr>
          <p:nvPr>
            <p:extLst>
              <p:ext uri="{D42A27DB-BD31-4B8C-83A1-F6EECF244321}">
                <p14:modId xmlns:p14="http://schemas.microsoft.com/office/powerpoint/2010/main" val="2860856696"/>
              </p:ext>
            </p:extLst>
          </p:nvPr>
        </p:nvGraphicFramePr>
        <p:xfrm>
          <a:off x="2667000" y="3394710"/>
          <a:ext cx="3810000" cy="1577340"/>
        </p:xfrm>
        <a:graphic>
          <a:graphicData uri="http://schemas.openxmlformats.org/drawingml/2006/table">
            <a:tbl>
              <a:tblPr firstRow="1" bandRow="1">
                <a:tableStyleId>{5C22544A-7EE6-4342-B048-85BDC9FD1C3A}</a:tableStyleId>
              </a:tblPr>
              <a:tblGrid>
                <a:gridCol w="1905000"/>
                <a:gridCol w="1905000"/>
              </a:tblGrid>
              <a:tr h="285750">
                <a:tc>
                  <a:txBody>
                    <a:bodyPr/>
                    <a:lstStyle/>
                    <a:p>
                      <a:r>
                        <a:rPr lang="en-US" sz="1400" dirty="0" smtClean="0"/>
                        <a:t>User input</a:t>
                      </a:r>
                      <a:endParaRPr lang="en-US" sz="1400" dirty="0"/>
                    </a:p>
                  </a:txBody>
                  <a:tcPr marT="34290" marB="34290"/>
                </a:tc>
                <a:tc>
                  <a:txBody>
                    <a:bodyPr/>
                    <a:lstStyle/>
                    <a:p>
                      <a:r>
                        <a:rPr lang="en-US" sz="1400" dirty="0" smtClean="0"/>
                        <a:t>Function</a:t>
                      </a:r>
                      <a:endParaRPr lang="en-US" sz="1400" dirty="0"/>
                    </a:p>
                  </a:txBody>
                  <a:tcPr marT="34290" marB="34290"/>
                </a:tc>
              </a:tr>
              <a:tr h="285750">
                <a:tc>
                  <a:txBody>
                    <a:bodyPr/>
                    <a:lstStyle/>
                    <a:p>
                      <a:r>
                        <a:rPr lang="en-US" sz="1400" dirty="0" smtClean="0"/>
                        <a:t>Show</a:t>
                      </a:r>
                      <a:endParaRPr lang="en-US" sz="1400" dirty="0"/>
                    </a:p>
                  </a:txBody>
                  <a:tcPr marT="34290" marB="34290"/>
                </a:tc>
                <a:tc>
                  <a:txBody>
                    <a:bodyPr/>
                    <a:lstStyle/>
                    <a:p>
                      <a:r>
                        <a:rPr lang="en-US" sz="1400" dirty="0" smtClean="0"/>
                        <a:t>Dump all with state</a:t>
                      </a:r>
                      <a:endParaRPr lang="en-US" sz="1400" dirty="0"/>
                    </a:p>
                  </a:txBody>
                  <a:tcPr marT="34290" marB="34290"/>
                </a:tc>
              </a:tr>
              <a:tr h="285750">
                <a:tc>
                  <a:txBody>
                    <a:bodyPr/>
                    <a:lstStyle/>
                    <a:p>
                      <a:r>
                        <a:rPr lang="en-US" sz="1400" dirty="0" smtClean="0"/>
                        <a:t>Show Bloom</a:t>
                      </a:r>
                      <a:endParaRPr lang="en-US" sz="1400" dirty="0"/>
                    </a:p>
                  </a:txBody>
                  <a:tcPr marT="34290" marB="34290"/>
                </a:tc>
                <a:tc>
                  <a:txBody>
                    <a:bodyPr/>
                    <a:lstStyle/>
                    <a:p>
                      <a:r>
                        <a:rPr lang="en-US" sz="1400" dirty="0" smtClean="0"/>
                        <a:t>Toggle feature in game</a:t>
                      </a:r>
                      <a:endParaRPr lang="en-US" sz="1400" dirty="0"/>
                    </a:p>
                  </a:txBody>
                  <a:tcPr marT="34290" marB="34290"/>
                </a:tc>
              </a:tr>
              <a:tr h="720090">
                <a:tc>
                  <a:txBody>
                    <a:bodyPr/>
                    <a:lstStyle/>
                    <a:p>
                      <a:r>
                        <a:rPr lang="en-US" sz="1400" dirty="0" err="1" smtClean="0"/>
                        <a:t>Showflag.Bloom</a:t>
                      </a:r>
                      <a:r>
                        <a:rPr lang="en-US" sz="1400" dirty="0" smtClean="0"/>
                        <a:t> 0/1/2</a:t>
                      </a:r>
                      <a:endParaRPr lang="en-US" sz="1400" dirty="0"/>
                    </a:p>
                  </a:txBody>
                  <a:tcPr marT="34290" marB="34290"/>
                </a:tc>
                <a:tc>
                  <a:txBody>
                    <a:bodyPr/>
                    <a:lstStyle/>
                    <a:p>
                      <a:r>
                        <a:rPr lang="en-US" sz="1400" dirty="0" smtClean="0"/>
                        <a:t>Force feature on/off</a:t>
                      </a:r>
                      <a:br>
                        <a:rPr lang="en-US" sz="1400" dirty="0" smtClean="0"/>
                      </a:br>
                      <a:r>
                        <a:rPr lang="en-US" sz="1400" dirty="0" smtClean="0"/>
                        <a:t>(</a:t>
                      </a:r>
                      <a:r>
                        <a:rPr lang="en-US" sz="1400" dirty="0" err="1" smtClean="0"/>
                        <a:t>cvar</a:t>
                      </a:r>
                      <a:r>
                        <a:rPr lang="en-US" sz="1400" dirty="0" smtClean="0"/>
                        <a:t>, can be put into </a:t>
                      </a:r>
                      <a:r>
                        <a:rPr lang="en-US" sz="1400" baseline="0" dirty="0" smtClean="0"/>
                        <a:t>consolevariables.ini</a:t>
                      </a:r>
                      <a:r>
                        <a:rPr lang="en-US" sz="1400" dirty="0" smtClean="0"/>
                        <a:t>)</a:t>
                      </a:r>
                      <a:endParaRPr lang="en-US" sz="1400" dirty="0"/>
                    </a:p>
                  </a:txBody>
                  <a:tcPr marT="34290" marB="34290"/>
                </a:tc>
              </a:tr>
            </a:tbl>
          </a:graphicData>
        </a:graphic>
      </p:graphicFrame>
    </p:spTree>
    <p:extLst>
      <p:ext uri="{BB962C8B-B14F-4D97-AF65-F5344CB8AC3E}">
        <p14:creationId xmlns:p14="http://schemas.microsoft.com/office/powerpoint/2010/main" val="901626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D:\MMittring-Z2484-A\UE4\Engine\Documentation\Source\Engine\Rendering\PerformanceProfiling\Guidelines\Images\ViewModes.png"/>
          <p:cNvPicPr>
            <a:picLocks noChangeAspect="1" noChangeArrowheads="1"/>
          </p:cNvPicPr>
          <p:nvPr/>
        </p:nvPicPr>
        <p:blipFill rotWithShape="1">
          <a:blip r:embed="rId3">
            <a:extLst>
              <a:ext uri="{28A0092B-C50C-407E-A947-70E740481C1C}">
                <a14:useLocalDpi xmlns:a14="http://schemas.microsoft.com/office/drawing/2010/main" val="0"/>
              </a:ext>
            </a:extLst>
          </a:blip>
          <a:srcRect l="3" t="-2" r="50052" b="50849"/>
          <a:stretch/>
        </p:blipFill>
        <p:spPr bwMode="auto">
          <a:xfrm>
            <a:off x="5585789" y="133350"/>
            <a:ext cx="3401059"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971550"/>
            <a:ext cx="8229600" cy="3394472"/>
          </a:xfrm>
        </p:spPr>
        <p:txBody>
          <a:bodyPr>
            <a:normAutofit/>
          </a:bodyPr>
          <a:lstStyle/>
          <a:p>
            <a:r>
              <a:rPr lang="en-US" sz="2400" dirty="0" smtClean="0"/>
              <a:t>Just a Engine Show Flag combination</a:t>
            </a:r>
          </a:p>
          <a:p>
            <a:r>
              <a:rPr lang="en-US" sz="2400" dirty="0"/>
              <a:t>Editor UI</a:t>
            </a:r>
          </a:p>
          <a:p>
            <a:r>
              <a:rPr lang="en-US" sz="2400" dirty="0" smtClean="0"/>
              <a:t>“</a:t>
            </a:r>
            <a:r>
              <a:rPr lang="en-US" sz="2400" dirty="0" err="1" smtClean="0"/>
              <a:t>ViewMode</a:t>
            </a:r>
            <a:r>
              <a:rPr lang="en-US" sz="2400" dirty="0" smtClean="0"/>
              <a:t> Lit / Wireframe / …” </a:t>
            </a:r>
            <a:endParaRPr lang="en-US" sz="2400" dirty="0"/>
          </a:p>
        </p:txBody>
      </p:sp>
      <p:sp>
        <p:nvSpPr>
          <p:cNvPr id="2" name="Title 1"/>
          <p:cNvSpPr>
            <a:spLocks noGrp="1"/>
          </p:cNvSpPr>
          <p:nvPr>
            <p:ph type="title"/>
          </p:nvPr>
        </p:nvSpPr>
        <p:spPr>
          <a:xfrm>
            <a:off x="457200" y="57150"/>
            <a:ext cx="4953000" cy="857250"/>
          </a:xfrm>
        </p:spPr>
        <p:txBody>
          <a:bodyPr/>
          <a:lstStyle/>
          <a:p>
            <a:r>
              <a:rPr lang="en-US" dirty="0" smtClean="0"/>
              <a:t>View modes</a:t>
            </a:r>
            <a:endParaRPr lang="en-US" dirty="0"/>
          </a:p>
        </p:txBody>
      </p:sp>
      <p:sp>
        <p:nvSpPr>
          <p:cNvPr id="4" name="Rectangle 3"/>
          <p:cNvSpPr/>
          <p:nvPr/>
        </p:nvSpPr>
        <p:spPr>
          <a:xfrm>
            <a:off x="5585789" y="1787251"/>
            <a:ext cx="2828454" cy="323165"/>
          </a:xfrm>
          <a:prstGeom prst="rect">
            <a:avLst/>
          </a:prstGeom>
        </p:spPr>
        <p:txBody>
          <a:bodyPr wrap="square">
            <a:spAutoFit/>
          </a:bodyPr>
          <a:lstStyle/>
          <a:p>
            <a:r>
              <a:rPr lang="en-US" sz="1500" dirty="0" smtClean="0">
                <a:solidFill>
                  <a:schemeClr val="bg1"/>
                </a:solidFill>
              </a:rPr>
              <a:t>Lit</a:t>
            </a:r>
            <a:endParaRPr lang="en-US" sz="1500" dirty="0">
              <a:solidFill>
                <a:schemeClr val="bg1"/>
              </a:solidFill>
            </a:endParaRPr>
          </a:p>
        </p:txBody>
      </p:sp>
      <p:grpSp>
        <p:nvGrpSpPr>
          <p:cNvPr id="7" name="Group 6"/>
          <p:cNvGrpSpPr/>
          <p:nvPr/>
        </p:nvGrpSpPr>
        <p:grpSpPr>
          <a:xfrm>
            <a:off x="6096000" y="2800348"/>
            <a:ext cx="2847938" cy="1658993"/>
            <a:chOff x="6096000" y="2800348"/>
            <a:chExt cx="2847938" cy="1658993"/>
          </a:xfrm>
        </p:grpSpPr>
        <p:pic>
          <p:nvPicPr>
            <p:cNvPr id="12" name="Picture 3" descr="D:\MMittring-Z2484-A\UE4\Engine\Documentation\Source\Engine\Rendering\PerformanceProfiling\Guidelines\Images\ViewModes.png"/>
            <p:cNvPicPr>
              <a:picLocks noChangeAspect="1" noChangeArrowheads="1"/>
            </p:cNvPicPr>
            <p:nvPr/>
          </p:nvPicPr>
          <p:blipFill rotWithShape="1">
            <a:blip r:embed="rId3">
              <a:extLst>
                <a:ext uri="{28A0092B-C50C-407E-A947-70E740481C1C}">
                  <a14:useLocalDpi xmlns:a14="http://schemas.microsoft.com/office/drawing/2010/main" val="0"/>
                </a:ext>
              </a:extLst>
            </a:blip>
            <a:srcRect l="50125" t="-2" r="-70" b="50849"/>
            <a:stretch/>
          </p:blipFill>
          <p:spPr bwMode="auto">
            <a:xfrm>
              <a:off x="6096000" y="2800348"/>
              <a:ext cx="2847938" cy="16589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96000" y="4127247"/>
              <a:ext cx="2828454" cy="323165"/>
            </a:xfrm>
            <a:prstGeom prst="rect">
              <a:avLst/>
            </a:prstGeom>
          </p:spPr>
          <p:txBody>
            <a:bodyPr wrap="square">
              <a:spAutoFit/>
            </a:bodyPr>
            <a:lstStyle/>
            <a:p>
              <a:r>
                <a:rPr lang="en-US" sz="1500" dirty="0" smtClean="0">
                  <a:solidFill>
                    <a:schemeClr val="bg1"/>
                  </a:solidFill>
                </a:rPr>
                <a:t>Light Complexity*</a:t>
              </a:r>
              <a:endParaRPr lang="en-US" sz="1500" dirty="0">
                <a:solidFill>
                  <a:schemeClr val="bg1"/>
                </a:solidFill>
              </a:endParaRPr>
            </a:p>
          </p:txBody>
        </p:sp>
      </p:grpSp>
      <p:grpSp>
        <p:nvGrpSpPr>
          <p:cNvPr id="5" name="Group 4"/>
          <p:cNvGrpSpPr/>
          <p:nvPr/>
        </p:nvGrpSpPr>
        <p:grpSpPr>
          <a:xfrm>
            <a:off x="144780" y="2800350"/>
            <a:ext cx="2855558" cy="1658993"/>
            <a:chOff x="144780" y="2800350"/>
            <a:chExt cx="2855558" cy="1658993"/>
          </a:xfrm>
        </p:grpSpPr>
        <p:pic>
          <p:nvPicPr>
            <p:cNvPr id="14" name="Picture 3" descr="D:\MMittring-Z2484-A\UE4\Engine\Documentation\Source\Engine\Rendering\PerformanceProfiling\Guidelines\Images\ViewModes.png"/>
            <p:cNvPicPr>
              <a:picLocks noChangeAspect="1" noChangeArrowheads="1"/>
            </p:cNvPicPr>
            <p:nvPr/>
          </p:nvPicPr>
          <p:blipFill rotWithShape="1">
            <a:blip r:embed="rId3">
              <a:extLst>
                <a:ext uri="{28A0092B-C50C-407E-A947-70E740481C1C}">
                  <a14:useLocalDpi xmlns:a14="http://schemas.microsoft.com/office/drawing/2010/main" val="0"/>
                </a:ext>
              </a:extLst>
            </a:blip>
            <a:srcRect l="3" t="50704" r="50052" b="140"/>
            <a:stretch/>
          </p:blipFill>
          <p:spPr bwMode="auto">
            <a:xfrm>
              <a:off x="152400" y="2800350"/>
              <a:ext cx="2847938" cy="16589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4780" y="4127248"/>
              <a:ext cx="2828454" cy="323165"/>
            </a:xfrm>
            <a:prstGeom prst="rect">
              <a:avLst/>
            </a:prstGeom>
          </p:spPr>
          <p:txBody>
            <a:bodyPr wrap="square">
              <a:spAutoFit/>
            </a:bodyPr>
            <a:lstStyle/>
            <a:p>
              <a:r>
                <a:rPr lang="en-US" sz="1500" dirty="0" smtClean="0">
                  <a:solidFill>
                    <a:schemeClr val="bg1"/>
                  </a:solidFill>
                </a:rPr>
                <a:t>Wireframe*</a:t>
              </a:r>
              <a:endParaRPr lang="en-US" sz="1500" dirty="0">
                <a:solidFill>
                  <a:schemeClr val="bg1"/>
                </a:solidFill>
              </a:endParaRPr>
            </a:p>
          </p:txBody>
        </p:sp>
      </p:grpSp>
      <p:grpSp>
        <p:nvGrpSpPr>
          <p:cNvPr id="6" name="Group 5"/>
          <p:cNvGrpSpPr/>
          <p:nvPr/>
        </p:nvGrpSpPr>
        <p:grpSpPr>
          <a:xfrm>
            <a:off x="3124200" y="2800349"/>
            <a:ext cx="2847938" cy="1658994"/>
            <a:chOff x="3124200" y="2800349"/>
            <a:chExt cx="2847938" cy="1658994"/>
          </a:xfrm>
        </p:grpSpPr>
        <p:pic>
          <p:nvPicPr>
            <p:cNvPr id="13" name="Picture 3" descr="D:\MMittring-Z2484-A\UE4\Engine\Documentation\Source\Engine\Rendering\PerformanceProfiling\Guidelines\Images\ViewModes.png"/>
            <p:cNvPicPr>
              <a:picLocks noChangeAspect="1" noChangeArrowheads="1"/>
            </p:cNvPicPr>
            <p:nvPr/>
          </p:nvPicPr>
          <p:blipFill rotWithShape="1">
            <a:blip r:embed="rId3">
              <a:extLst>
                <a:ext uri="{28A0092B-C50C-407E-A947-70E740481C1C}">
                  <a14:useLocalDpi xmlns:a14="http://schemas.microsoft.com/office/drawing/2010/main" val="0"/>
                </a:ext>
              </a:extLst>
            </a:blip>
            <a:srcRect l="50125" t="50124" r="-70" b="722"/>
            <a:stretch/>
          </p:blipFill>
          <p:spPr bwMode="auto">
            <a:xfrm>
              <a:off x="3124200" y="2800349"/>
              <a:ext cx="2847938" cy="16589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24200" y="4136178"/>
              <a:ext cx="2813214" cy="323165"/>
            </a:xfrm>
            <a:prstGeom prst="rect">
              <a:avLst/>
            </a:prstGeom>
          </p:spPr>
          <p:txBody>
            <a:bodyPr wrap="square">
              <a:spAutoFit/>
            </a:bodyPr>
            <a:lstStyle/>
            <a:p>
              <a:r>
                <a:rPr lang="en-US" sz="1500" dirty="0" err="1">
                  <a:solidFill>
                    <a:schemeClr val="bg1"/>
                  </a:solidFill>
                </a:rPr>
                <a:t>Shader</a:t>
              </a:r>
              <a:r>
                <a:rPr lang="en-US" sz="1500" dirty="0">
                  <a:solidFill>
                    <a:schemeClr val="bg1"/>
                  </a:solidFill>
                </a:rPr>
                <a:t> </a:t>
              </a:r>
              <a:r>
                <a:rPr lang="en-US" sz="1500" dirty="0" smtClean="0">
                  <a:solidFill>
                    <a:schemeClr val="bg1"/>
                  </a:solidFill>
                </a:rPr>
                <a:t>Complexity*</a:t>
              </a:r>
              <a:endParaRPr lang="en-US" sz="1500" dirty="0">
                <a:solidFill>
                  <a:schemeClr val="bg1"/>
                </a:solidFill>
              </a:endParaRPr>
            </a:p>
          </p:txBody>
        </p:sp>
      </p:grpSp>
    </p:spTree>
    <p:extLst>
      <p:ext uri="{BB962C8B-B14F-4D97-AF65-F5344CB8AC3E}">
        <p14:creationId xmlns:p14="http://schemas.microsoft.com/office/powerpoint/2010/main" val="392194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72" b="918"/>
          <a:stretch/>
        </p:blipFill>
        <p:spPr bwMode="auto">
          <a:xfrm>
            <a:off x="2124143" y="3703320"/>
            <a:ext cx="3781357"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23" b="49867"/>
          <a:stretch/>
        </p:blipFill>
        <p:spPr bwMode="auto">
          <a:xfrm>
            <a:off x="2124143" y="2434590"/>
            <a:ext cx="3781357"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9050"/>
            <a:ext cx="9144000" cy="857250"/>
          </a:xfrm>
        </p:spPr>
        <p:txBody>
          <a:bodyPr>
            <a:noAutofit/>
          </a:bodyPr>
          <a:lstStyle/>
          <a:p>
            <a:r>
              <a:rPr lang="en-US" sz="3800" dirty="0" smtClean="0"/>
              <a:t>Features</a:t>
            </a:r>
            <a:r>
              <a:rPr lang="en-US" sz="3200" dirty="0"/>
              <a:t> </a:t>
            </a:r>
            <a:r>
              <a:rPr lang="en-US" sz="3200" dirty="0" smtClean="0"/>
              <a:t> 1/x</a:t>
            </a:r>
            <a:endParaRPr lang="en-US" sz="2600" dirty="0"/>
          </a:p>
        </p:txBody>
      </p:sp>
      <p:sp>
        <p:nvSpPr>
          <p:cNvPr id="3" name="Content Placeholder 2"/>
          <p:cNvSpPr>
            <a:spLocks noGrp="1"/>
          </p:cNvSpPr>
          <p:nvPr>
            <p:ph idx="1"/>
          </p:nvPr>
        </p:nvSpPr>
        <p:spPr>
          <a:xfrm>
            <a:off x="457200" y="742950"/>
            <a:ext cx="8458200" cy="3699273"/>
          </a:xfrm>
        </p:spPr>
        <p:txBody>
          <a:bodyPr>
            <a:noAutofit/>
          </a:bodyPr>
          <a:lstStyle/>
          <a:p>
            <a:r>
              <a:rPr lang="en-US" sz="1900" dirty="0" smtClean="0"/>
              <a:t>Each Feature has performance / memory / quality characteristics,</a:t>
            </a:r>
            <a:br>
              <a:rPr lang="en-US" sz="1900" dirty="0" smtClean="0"/>
            </a:br>
            <a:r>
              <a:rPr lang="en-US" sz="1900" dirty="0" smtClean="0"/>
              <a:t>depend on hardware, interact with other features</a:t>
            </a:r>
          </a:p>
          <a:p>
            <a:endParaRPr lang="en-US" sz="1400" u="sng" dirty="0" smtClean="0"/>
          </a:p>
          <a:p>
            <a:r>
              <a:rPr lang="en-US" sz="1600" u="sng" dirty="0" smtClean="0"/>
              <a:t>Material System:</a:t>
            </a:r>
            <a:r>
              <a:rPr lang="en-US" sz="1600" dirty="0" smtClean="0">
                <a:solidFill>
                  <a:schemeClr val="bg1">
                    <a:lumMod val="50000"/>
                  </a:schemeClr>
                </a:solidFill>
              </a:rPr>
              <a:t> Static switch and “</a:t>
            </a:r>
            <a:r>
              <a:rPr lang="en-US" sz="1600" dirty="0" err="1" smtClean="0">
                <a:solidFill>
                  <a:schemeClr val="bg1">
                    <a:lumMod val="50000"/>
                  </a:schemeClr>
                </a:solidFill>
              </a:rPr>
              <a:t>r.MaterialQualityLevel</a:t>
            </a:r>
            <a:r>
              <a:rPr lang="en-US" sz="1600" dirty="0" smtClean="0">
                <a:solidFill>
                  <a:schemeClr val="bg1">
                    <a:lumMod val="50000"/>
                  </a:schemeClr>
                </a:solidFill>
              </a:rPr>
              <a:t>”</a:t>
            </a:r>
            <a:br>
              <a:rPr lang="en-US" sz="1600" dirty="0" smtClean="0">
                <a:solidFill>
                  <a:schemeClr val="bg1">
                    <a:lumMod val="50000"/>
                  </a:schemeClr>
                </a:solidFill>
              </a:rPr>
            </a:br>
            <a:r>
              <a:rPr lang="en-US" sz="1600" dirty="0" smtClean="0">
                <a:solidFill>
                  <a:schemeClr val="bg1">
                    <a:lumMod val="50000"/>
                  </a:schemeClr>
                </a:solidFill>
              </a:rPr>
              <a:t>can </a:t>
            </a:r>
            <a:r>
              <a:rPr lang="en-US" sz="1600" dirty="0">
                <a:solidFill>
                  <a:schemeClr val="bg1">
                    <a:lumMod val="50000"/>
                  </a:schemeClr>
                </a:solidFill>
              </a:rPr>
              <a:t>result in </a:t>
            </a:r>
            <a:r>
              <a:rPr lang="en-US" sz="1600" dirty="0" err="1">
                <a:solidFill>
                  <a:schemeClr val="bg1">
                    <a:lumMod val="50000"/>
                  </a:schemeClr>
                </a:solidFill>
              </a:rPr>
              <a:t>shader</a:t>
            </a:r>
            <a:r>
              <a:rPr lang="en-US" sz="1600" dirty="0">
                <a:solidFill>
                  <a:schemeClr val="bg1">
                    <a:lumMod val="50000"/>
                  </a:schemeClr>
                </a:solidFill>
              </a:rPr>
              <a:t> </a:t>
            </a:r>
            <a:r>
              <a:rPr lang="en-US" sz="1600" dirty="0" smtClean="0">
                <a:solidFill>
                  <a:schemeClr val="bg1">
                    <a:lumMod val="50000"/>
                  </a:schemeClr>
                </a:solidFill>
              </a:rPr>
              <a:t>permutation, multiple </a:t>
            </a:r>
            <a:r>
              <a:rPr lang="en-US" sz="1600" dirty="0" err="1" smtClean="0">
                <a:solidFill>
                  <a:schemeClr val="bg1">
                    <a:lumMod val="50000"/>
                  </a:schemeClr>
                </a:solidFill>
              </a:rPr>
              <a:t>shader</a:t>
            </a:r>
            <a:r>
              <a:rPr lang="en-US" sz="1600" dirty="0" smtClean="0">
                <a:solidFill>
                  <a:schemeClr val="bg1">
                    <a:lumMod val="50000"/>
                  </a:schemeClr>
                </a:solidFill>
              </a:rPr>
              <a:t> stages, …</a:t>
            </a:r>
            <a:br>
              <a:rPr lang="en-US" sz="1600" dirty="0" smtClean="0">
                <a:solidFill>
                  <a:schemeClr val="bg1">
                    <a:lumMod val="50000"/>
                  </a:schemeClr>
                </a:solidFill>
              </a:rPr>
            </a:br>
            <a:endParaRPr lang="en-US" sz="1600" dirty="0" smtClean="0">
              <a:solidFill>
                <a:schemeClr val="bg1">
                  <a:lumMod val="50000"/>
                </a:schemeClr>
              </a:solidFill>
            </a:endParaRPr>
          </a:p>
          <a:p>
            <a:endParaRPr lang="en-US" sz="1600" dirty="0" smtClean="0"/>
          </a:p>
        </p:txBody>
      </p:sp>
      <p:pic>
        <p:nvPicPr>
          <p:cNvPr id="7" name="Picture 2" descr="D:\MMittring-Z2484-A\UE4\Engine\Documentation\Source\Engine\Rendering\Scalability\ScalabilityReference\Images\ScaleR_ViewMatQual.png"/>
          <p:cNvPicPr>
            <a:picLocks noChangeAspect="1" noChangeArrowheads="1"/>
          </p:cNvPicPr>
          <p:nvPr/>
        </p:nvPicPr>
        <p:blipFill rotWithShape="1">
          <a:blip r:embed="rId4">
            <a:extLst>
              <a:ext uri="{28A0092B-C50C-407E-A947-70E740481C1C}">
                <a14:useLocalDpi xmlns:a14="http://schemas.microsoft.com/office/drawing/2010/main" val="0"/>
              </a:ext>
            </a:extLst>
          </a:blip>
          <a:srcRect l="22251" t="-2" r="-112" b="29306"/>
          <a:stretch/>
        </p:blipFill>
        <p:spPr bwMode="auto">
          <a:xfrm>
            <a:off x="6091568" y="1507998"/>
            <a:ext cx="2915025" cy="35021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95500" y="4456152"/>
            <a:ext cx="1866900" cy="553998"/>
          </a:xfrm>
          <a:prstGeom prst="rect">
            <a:avLst/>
          </a:prstGeom>
        </p:spPr>
        <p:txBody>
          <a:bodyPr wrap="square">
            <a:spAutoFit/>
          </a:bodyPr>
          <a:lstStyle/>
          <a:p>
            <a:r>
              <a:rPr lang="en-US" sz="1500" dirty="0" err="1" smtClean="0">
                <a:solidFill>
                  <a:schemeClr val="bg1"/>
                </a:solidFill>
                <a:effectLst>
                  <a:outerShdw blurRad="38100" dist="38100" dir="2700000" algn="tl">
                    <a:srgbClr val="000000">
                      <a:alpha val="43137"/>
                    </a:srgbClr>
                  </a:outerShdw>
                </a:effectLst>
              </a:rPr>
              <a:t>Shader</a:t>
            </a:r>
            <a:r>
              <a:rPr lang="en-US" sz="1500" dirty="0" smtClean="0">
                <a:solidFill>
                  <a:schemeClr val="bg1"/>
                </a:solidFill>
                <a:effectLst>
                  <a:outerShdw blurRad="38100" dist="38100" dir="2700000" algn="tl">
                    <a:srgbClr val="000000">
                      <a:alpha val="43137"/>
                    </a:srgbClr>
                  </a:outerShdw>
                </a:effectLst>
              </a:rPr>
              <a:t> Complexity</a:t>
            </a:r>
            <a:br>
              <a:rPr lang="en-US" sz="1500" dirty="0" smtClean="0">
                <a:solidFill>
                  <a:schemeClr val="bg1"/>
                </a:solidFill>
                <a:effectLst>
                  <a:outerShdw blurRad="38100" dist="38100" dir="2700000" algn="tl">
                    <a:srgbClr val="000000">
                      <a:alpha val="43137"/>
                    </a:srgbClr>
                  </a:outerShdw>
                </a:effectLst>
              </a:rPr>
            </a:br>
            <a:r>
              <a:rPr lang="en-US" sz="1500" dirty="0" smtClean="0">
                <a:solidFill>
                  <a:schemeClr val="bg1"/>
                </a:solidFill>
                <a:effectLst>
                  <a:outerShdw blurRad="38100" dist="38100" dir="2700000" algn="tl">
                    <a:srgbClr val="000000">
                      <a:alpha val="43137"/>
                    </a:srgbClr>
                  </a:outerShdw>
                </a:effectLst>
              </a:rPr>
              <a:t>(faster)</a:t>
            </a:r>
            <a:endParaRPr lang="en-US" sz="1500"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2103617" y="3391585"/>
            <a:ext cx="1858783"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Low quality</a:t>
            </a:r>
            <a:endParaRPr lang="en-US" sz="15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3962897" y="3382402"/>
            <a:ext cx="1858783"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High quality</a:t>
            </a:r>
            <a:endParaRPr lang="en-US" sz="15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3962400" y="4430424"/>
            <a:ext cx="1943100" cy="553998"/>
          </a:xfrm>
          <a:prstGeom prst="rect">
            <a:avLst/>
          </a:prstGeom>
        </p:spPr>
        <p:txBody>
          <a:bodyPr wrap="square">
            <a:spAutoFit/>
          </a:bodyPr>
          <a:lstStyle/>
          <a:p>
            <a:r>
              <a:rPr lang="en-US" sz="1500" dirty="0" err="1" smtClean="0">
                <a:solidFill>
                  <a:schemeClr val="bg1"/>
                </a:solidFill>
                <a:effectLst>
                  <a:outerShdw blurRad="38100" dist="38100" dir="2700000" algn="tl">
                    <a:srgbClr val="000000">
                      <a:alpha val="43137"/>
                    </a:srgbClr>
                  </a:outerShdw>
                </a:effectLst>
              </a:rPr>
              <a:t>Shader</a:t>
            </a:r>
            <a:r>
              <a:rPr lang="en-US" sz="1500" dirty="0" smtClean="0">
                <a:solidFill>
                  <a:schemeClr val="bg1"/>
                </a:solidFill>
                <a:effectLst>
                  <a:outerShdw blurRad="38100" dist="38100" dir="2700000" algn="tl">
                    <a:srgbClr val="000000">
                      <a:alpha val="43137"/>
                    </a:srgbClr>
                  </a:outerShdw>
                </a:effectLst>
              </a:rPr>
              <a:t> Complexity (slower)</a:t>
            </a:r>
            <a:endParaRPr lang="en-US" sz="1500" dirty="0">
              <a:solidFill>
                <a:schemeClr val="bg1"/>
              </a:solidFill>
              <a:effectLst>
                <a:outerShdw blurRad="38100" dist="38100" dir="2700000" algn="tl">
                  <a:srgbClr val="000000">
                    <a:alpha val="43137"/>
                  </a:srgbClr>
                </a:outerShdw>
              </a:effectLst>
            </a:endParaRPr>
          </a:p>
        </p:txBody>
      </p:sp>
      <p:pic>
        <p:nvPicPr>
          <p:cNvPr id="14"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3565" t="9832" r="10122" b="15412"/>
          <a:stretch/>
        </p:blipFill>
        <p:spPr bwMode="auto">
          <a:xfrm>
            <a:off x="685292" y="3101700"/>
            <a:ext cx="1345821" cy="111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696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5562600" cy="857250"/>
          </a:xfrm>
        </p:spPr>
        <p:txBody>
          <a:bodyPr>
            <a:noAutofit/>
          </a:bodyPr>
          <a:lstStyle/>
          <a:p>
            <a:r>
              <a:rPr lang="en-US" sz="3800" dirty="0" smtClean="0"/>
              <a:t>Features</a:t>
            </a:r>
            <a:r>
              <a:rPr lang="en-US" sz="3200" dirty="0" smtClean="0"/>
              <a:t> 2/x</a:t>
            </a:r>
            <a:endParaRPr lang="en-US" sz="2600" dirty="0"/>
          </a:p>
        </p:txBody>
      </p:sp>
      <p:sp>
        <p:nvSpPr>
          <p:cNvPr id="3" name="Content Placeholder 2"/>
          <p:cNvSpPr>
            <a:spLocks noGrp="1"/>
          </p:cNvSpPr>
          <p:nvPr>
            <p:ph idx="1"/>
          </p:nvPr>
        </p:nvSpPr>
        <p:spPr>
          <a:xfrm>
            <a:off x="457200" y="853677"/>
            <a:ext cx="8558432" cy="3699273"/>
          </a:xfrm>
        </p:spPr>
        <p:txBody>
          <a:bodyPr>
            <a:noAutofit/>
          </a:bodyPr>
          <a:lstStyle/>
          <a:p>
            <a:r>
              <a:rPr lang="en-US" sz="1600" u="sng" dirty="0" smtClean="0"/>
              <a:t>“</a:t>
            </a:r>
            <a:r>
              <a:rPr lang="en-US" sz="1600" u="sng" dirty="0" err="1" smtClean="0"/>
              <a:t>r.Detail</a:t>
            </a:r>
            <a:r>
              <a:rPr lang="en-US" sz="1600" u="sng" dirty="0" smtClean="0"/>
              <a:t> Mode” </a:t>
            </a:r>
            <a:r>
              <a:rPr lang="en-US" sz="1600" u="sng" dirty="0"/>
              <a:t>(low/med/high</a:t>
            </a:r>
            <a:r>
              <a:rPr lang="en-US" sz="1600" u="sng" dirty="0" smtClean="0"/>
              <a:t>):</a:t>
            </a:r>
            <a:r>
              <a:rPr lang="en-US" sz="1600" dirty="0" smtClean="0"/>
              <a:t/>
            </a:r>
            <a:br>
              <a:rPr lang="en-US" sz="1600" dirty="0" smtClean="0"/>
            </a:br>
            <a:r>
              <a:rPr lang="en-US" sz="1600" dirty="0" smtClean="0">
                <a:solidFill>
                  <a:schemeClr val="bg1">
                    <a:lumMod val="50000"/>
                  </a:schemeClr>
                </a:solidFill>
              </a:rPr>
              <a:t>Object / Particle property,</a:t>
            </a:r>
            <a:br>
              <a:rPr lang="en-US" sz="1600" dirty="0" smtClean="0">
                <a:solidFill>
                  <a:schemeClr val="bg1">
                    <a:lumMod val="50000"/>
                  </a:schemeClr>
                </a:solidFill>
              </a:rPr>
            </a:br>
            <a:r>
              <a:rPr lang="en-US" sz="1600" dirty="0" smtClean="0">
                <a:solidFill>
                  <a:schemeClr val="bg1">
                    <a:lumMod val="50000"/>
                  </a:schemeClr>
                </a:solidFill>
              </a:rPr>
              <a:t>can reduce vertex / triangle cost </a:t>
            </a:r>
            <a:r>
              <a:rPr lang="en-US" sz="1600" dirty="0">
                <a:solidFill>
                  <a:schemeClr val="bg1">
                    <a:lumMod val="50000"/>
                  </a:schemeClr>
                </a:solidFill>
              </a:rPr>
              <a:t>on </a:t>
            </a:r>
            <a:r>
              <a:rPr lang="en-US" sz="1600" dirty="0" smtClean="0">
                <a:solidFill>
                  <a:schemeClr val="bg1">
                    <a:lumMod val="50000"/>
                  </a:schemeClr>
                </a:solidFill>
              </a:rPr>
              <a:t>GPU,</a:t>
            </a:r>
            <a:br>
              <a:rPr lang="en-US" sz="1600" dirty="0" smtClean="0">
                <a:solidFill>
                  <a:schemeClr val="bg1">
                    <a:lumMod val="50000"/>
                  </a:schemeClr>
                </a:solidFill>
              </a:rPr>
            </a:br>
            <a:r>
              <a:rPr lang="en-US" sz="1600" dirty="0" smtClean="0">
                <a:solidFill>
                  <a:schemeClr val="bg1">
                    <a:lumMod val="50000"/>
                  </a:schemeClr>
                </a:solidFill>
              </a:rPr>
              <a:t>can </a:t>
            </a:r>
            <a:r>
              <a:rPr lang="en-US" sz="1600" dirty="0">
                <a:solidFill>
                  <a:schemeClr val="bg1">
                    <a:lumMod val="50000"/>
                  </a:schemeClr>
                </a:solidFill>
              </a:rPr>
              <a:t>reduce GPU Pixel </a:t>
            </a:r>
            <a:r>
              <a:rPr lang="en-US" sz="1600" dirty="0" smtClean="0">
                <a:solidFill>
                  <a:schemeClr val="bg1">
                    <a:lumMod val="50000"/>
                  </a:schemeClr>
                </a:solidFill>
              </a:rPr>
              <a:t>cost (Quad </a:t>
            </a:r>
            <a:r>
              <a:rPr lang="en-US" sz="1600" dirty="0">
                <a:solidFill>
                  <a:schemeClr val="bg1">
                    <a:lumMod val="50000"/>
                  </a:schemeClr>
                </a:solidFill>
              </a:rPr>
              <a:t>utilization</a:t>
            </a:r>
            <a:r>
              <a:rPr lang="en-US" sz="1600" dirty="0" smtClean="0">
                <a:solidFill>
                  <a:schemeClr val="bg1">
                    <a:lumMod val="50000"/>
                  </a:schemeClr>
                </a:solidFill>
              </a:rPr>
              <a:t>),</a:t>
            </a:r>
            <a:br>
              <a:rPr lang="en-US" sz="1600" dirty="0" smtClean="0">
                <a:solidFill>
                  <a:schemeClr val="bg1">
                    <a:lumMod val="50000"/>
                  </a:schemeClr>
                </a:solidFill>
              </a:rPr>
            </a:br>
            <a:r>
              <a:rPr lang="en-US" sz="1600" dirty="0" smtClean="0">
                <a:solidFill>
                  <a:schemeClr val="bg1">
                    <a:lumMod val="50000"/>
                  </a:schemeClr>
                </a:solidFill>
              </a:rPr>
              <a:t>less materials,</a:t>
            </a:r>
            <a:br>
              <a:rPr lang="en-US" sz="1600" dirty="0" smtClean="0">
                <a:solidFill>
                  <a:schemeClr val="bg1">
                    <a:lumMod val="50000"/>
                  </a:schemeClr>
                </a:solidFill>
              </a:rPr>
            </a:br>
            <a:r>
              <a:rPr lang="en-US" sz="1600" dirty="0" smtClean="0">
                <a:solidFill>
                  <a:schemeClr val="bg1">
                    <a:lumMod val="50000"/>
                  </a:schemeClr>
                </a:solidFill>
              </a:rPr>
              <a:t>simpler materials can reduce </a:t>
            </a:r>
            <a:r>
              <a:rPr lang="en-US" sz="1600" dirty="0">
                <a:solidFill>
                  <a:schemeClr val="bg1">
                    <a:lumMod val="50000"/>
                  </a:schemeClr>
                </a:solidFill>
              </a:rPr>
              <a:t>CPU </a:t>
            </a:r>
            <a:r>
              <a:rPr lang="en-US" sz="1600" dirty="0" smtClean="0">
                <a:solidFill>
                  <a:schemeClr val="bg1">
                    <a:lumMod val="50000"/>
                  </a:schemeClr>
                </a:solidFill>
              </a:rPr>
              <a:t>cost </a:t>
            </a:r>
          </a:p>
          <a:p>
            <a:endParaRPr lang="en-US" sz="1600" u="sng" dirty="0" smtClean="0"/>
          </a:p>
          <a:p>
            <a:endParaRPr lang="en-US" sz="1600" u="sng" dirty="0"/>
          </a:p>
          <a:p>
            <a:r>
              <a:rPr lang="en-US" sz="1600" u="sng" dirty="0" smtClean="0"/>
              <a:t>Mesh </a:t>
            </a:r>
            <a:r>
              <a:rPr lang="en-US" sz="1600" u="sng" dirty="0"/>
              <a:t>LOD:</a:t>
            </a:r>
            <a:r>
              <a:rPr lang="en-US" sz="1600" dirty="0"/>
              <a:t> </a:t>
            </a:r>
            <a:r>
              <a:rPr lang="en-US" sz="1600" dirty="0">
                <a:solidFill>
                  <a:schemeClr val="bg1">
                    <a:lumMod val="50000"/>
                  </a:schemeClr>
                </a:solidFill>
              </a:rPr>
              <a:t>“</a:t>
            </a:r>
            <a:r>
              <a:rPr lang="en-US" sz="1600" dirty="0" err="1" smtClean="0">
                <a:solidFill>
                  <a:schemeClr val="bg1">
                    <a:lumMod val="50000"/>
                  </a:schemeClr>
                </a:solidFill>
              </a:rPr>
              <a:t>r.SkeletalMeshLODBias</a:t>
            </a:r>
            <a:r>
              <a:rPr lang="en-US" sz="1600" dirty="0" smtClean="0">
                <a:solidFill>
                  <a:schemeClr val="bg1">
                    <a:lumMod val="50000"/>
                  </a:schemeClr>
                </a:solidFill>
              </a:rPr>
              <a:t>”, can </a:t>
            </a:r>
            <a:r>
              <a:rPr lang="en-US" sz="1600" dirty="0">
                <a:solidFill>
                  <a:schemeClr val="bg1">
                    <a:lumMod val="50000"/>
                  </a:schemeClr>
                </a:solidFill>
              </a:rPr>
              <a:t>reduce vertex/triangle cost on GPU, Can reduce GPU Pixel cost (Quad </a:t>
            </a:r>
            <a:r>
              <a:rPr lang="en-US" sz="1600" dirty="0" smtClean="0">
                <a:solidFill>
                  <a:schemeClr val="bg1">
                    <a:lumMod val="50000"/>
                  </a:schemeClr>
                </a:solidFill>
              </a:rPr>
              <a:t>utilization),</a:t>
            </a:r>
            <a:br>
              <a:rPr lang="en-US" sz="1600" dirty="0" smtClean="0">
                <a:solidFill>
                  <a:schemeClr val="bg1">
                    <a:lumMod val="50000"/>
                  </a:schemeClr>
                </a:solidFill>
              </a:rPr>
            </a:br>
            <a:r>
              <a:rPr lang="en-US" sz="1600" dirty="0" smtClean="0">
                <a:solidFill>
                  <a:schemeClr val="bg1">
                    <a:lumMod val="50000"/>
                  </a:schemeClr>
                </a:solidFill>
              </a:rPr>
              <a:t>less </a:t>
            </a:r>
            <a:r>
              <a:rPr lang="en-US" sz="1600" dirty="0">
                <a:solidFill>
                  <a:schemeClr val="bg1">
                    <a:lumMod val="50000"/>
                  </a:schemeClr>
                </a:solidFill>
              </a:rPr>
              <a:t>materials / </a:t>
            </a:r>
            <a:r>
              <a:rPr lang="en-US" sz="1600" dirty="0" smtClean="0">
                <a:solidFill>
                  <a:schemeClr val="bg1">
                    <a:lumMod val="50000"/>
                  </a:schemeClr>
                </a:solidFill>
              </a:rPr>
              <a:t>simpler</a:t>
            </a:r>
            <a:br>
              <a:rPr lang="en-US" sz="1600" dirty="0" smtClean="0">
                <a:solidFill>
                  <a:schemeClr val="bg1">
                    <a:lumMod val="50000"/>
                  </a:schemeClr>
                </a:solidFill>
              </a:rPr>
            </a:br>
            <a:r>
              <a:rPr lang="en-US" sz="1600" dirty="0" smtClean="0">
                <a:solidFill>
                  <a:schemeClr val="bg1">
                    <a:lumMod val="50000"/>
                  </a:schemeClr>
                </a:solidFill>
              </a:rPr>
              <a:t>materials </a:t>
            </a:r>
            <a:r>
              <a:rPr lang="en-US" sz="1600" dirty="0">
                <a:solidFill>
                  <a:schemeClr val="bg1">
                    <a:lumMod val="50000"/>
                  </a:schemeClr>
                </a:solidFill>
              </a:rPr>
              <a:t>can </a:t>
            </a:r>
            <a:r>
              <a:rPr lang="en-US" sz="1600" dirty="0" smtClean="0">
                <a:solidFill>
                  <a:schemeClr val="bg1">
                    <a:lumMod val="50000"/>
                  </a:schemeClr>
                </a:solidFill>
              </a:rPr>
              <a:t>reduce</a:t>
            </a:r>
            <a:br>
              <a:rPr lang="en-US" sz="1600" dirty="0" smtClean="0">
                <a:solidFill>
                  <a:schemeClr val="bg1">
                    <a:lumMod val="50000"/>
                  </a:schemeClr>
                </a:solidFill>
              </a:rPr>
            </a:br>
            <a:r>
              <a:rPr lang="en-US" sz="1600" dirty="0" smtClean="0">
                <a:solidFill>
                  <a:schemeClr val="bg1">
                    <a:lumMod val="50000"/>
                  </a:schemeClr>
                </a:solidFill>
              </a:rPr>
              <a:t>CPU cost</a:t>
            </a:r>
            <a:br>
              <a:rPr lang="en-US" sz="1600" dirty="0" smtClean="0">
                <a:solidFill>
                  <a:schemeClr val="bg1">
                    <a:lumMod val="50000"/>
                  </a:schemeClr>
                </a:solidFill>
              </a:rPr>
            </a:br>
            <a:endParaRPr lang="en-US" sz="1600" dirty="0" smtClean="0">
              <a:solidFill>
                <a:schemeClr val="bg1">
                  <a:lumMod val="50000"/>
                </a:schemeClr>
              </a:solidFill>
            </a:endParaRPr>
          </a:p>
          <a:p>
            <a:endParaRPr lang="en-US" sz="1600" dirty="0" smtClean="0"/>
          </a:p>
        </p:txBody>
      </p:sp>
      <p:pic>
        <p:nvPicPr>
          <p:cNvPr id="6" name="Picture 3" descr="D:\MMittring-Z2484-A\UE4\Engine\Documentation\Source\Engine\Rendering\Scalability\ScalabilityReference\Images\SC_000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930" y="1672628"/>
            <a:ext cx="4274089" cy="1240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MMittring-Z2484-A\UE4\Engine\Documentation\Source\Engine\Rendering\Scalability\ScalabilityReference\Images\SC_0000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930" y="373380"/>
            <a:ext cx="4274091" cy="1143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101880" y="4643753"/>
            <a:ext cx="1727419"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slower</a:t>
            </a:r>
            <a:endParaRPr lang="en-US" sz="1500" dirty="0">
              <a:solidFill>
                <a:schemeClr val="bg1"/>
              </a:solidFill>
              <a:effectLst>
                <a:outerShdw blurRad="38100" dist="38100" dir="2700000" algn="tl">
                  <a:srgbClr val="000000">
                    <a:alpha val="43137"/>
                  </a:srgbClr>
                </a:outerShdw>
              </a:effectLst>
            </a:endParaRPr>
          </a:p>
        </p:txBody>
      </p:sp>
      <p:pic>
        <p:nvPicPr>
          <p:cNvPr id="14" name="Picture 2" descr="D:\MMittring-Z2484-A\UE4\Engine\Documentation\Source\Engine\Rendering\Scalability\ScalabilityReference\Images\SC_Skelet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3467578"/>
            <a:ext cx="5662246" cy="151441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124700" y="4682982"/>
            <a:ext cx="1854874"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LOD Bias 0</a:t>
            </a:r>
            <a:endParaRPr lang="en-US" sz="15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5242560" y="4682981"/>
            <a:ext cx="1854874"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LOD Bias 1</a:t>
            </a:r>
            <a:endParaRPr lang="en-US" sz="15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3353702" y="4682982"/>
            <a:ext cx="1374228"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LOD Bias 2</a:t>
            </a:r>
            <a:endParaRPr lang="en-US" sz="1500" dirty="0">
              <a:solidFill>
                <a:schemeClr val="bg1"/>
              </a:solidFill>
              <a:effectLst>
                <a:outerShdw blurRad="38100" dist="38100" dir="2700000" algn="tl">
                  <a:srgbClr val="000000">
                    <a:alpha val="43137"/>
                  </a:srgbClr>
                </a:outerShdw>
              </a:effectLst>
            </a:endParaRPr>
          </a:p>
        </p:txBody>
      </p:sp>
      <p:cxnSp>
        <p:nvCxnSpPr>
          <p:cNvPr id="18" name="Straight Connector 17"/>
          <p:cNvCxnSpPr/>
          <p:nvPr/>
        </p:nvCxnSpPr>
        <p:spPr>
          <a:xfrm flipH="1">
            <a:off x="5242560" y="3467578"/>
            <a:ext cx="2" cy="1525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124700" y="3467578"/>
            <a:ext cx="0" cy="1525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727344" y="373380"/>
            <a:ext cx="1421985"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low</a:t>
            </a:r>
            <a:endParaRPr lang="en-US" sz="1500" dirty="0">
              <a:solidFill>
                <a:schemeClr val="bg1"/>
              </a:solidFill>
              <a:effectLst>
                <a:outerShdw blurRad="38100" dist="38100" dir="2700000" algn="tl">
                  <a:srgbClr val="000000">
                    <a:alpha val="43137"/>
                  </a:srgbClr>
                </a:outerShdw>
              </a:effectLst>
            </a:endParaRPr>
          </a:p>
        </p:txBody>
      </p:sp>
      <p:cxnSp>
        <p:nvCxnSpPr>
          <p:cNvPr id="21" name="Straight Connector 20"/>
          <p:cNvCxnSpPr/>
          <p:nvPr/>
        </p:nvCxnSpPr>
        <p:spPr>
          <a:xfrm>
            <a:off x="6149329" y="742950"/>
            <a:ext cx="11" cy="2170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581900" y="742950"/>
            <a:ext cx="11" cy="2170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149329" y="373380"/>
            <a:ext cx="1432571"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med</a:t>
            </a:r>
            <a:endParaRPr lang="en-US" sz="1500" dirty="0">
              <a:solidFill>
                <a:schemeClr val="bg1"/>
              </a:solidFill>
              <a:effectLst>
                <a:outerShdw blurRad="38100" dist="38100" dir="2700000" algn="tl">
                  <a:srgbClr val="000000">
                    <a:alpha val="43137"/>
                  </a:srgbClr>
                </a:outerShdw>
              </a:effectLst>
            </a:endParaRPr>
          </a:p>
        </p:txBody>
      </p:sp>
      <p:sp>
        <p:nvSpPr>
          <p:cNvPr id="25" name="Rectangle 24"/>
          <p:cNvSpPr/>
          <p:nvPr/>
        </p:nvSpPr>
        <p:spPr>
          <a:xfrm>
            <a:off x="7581900" y="361950"/>
            <a:ext cx="1433146"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high</a:t>
            </a:r>
            <a:endParaRPr lang="en-US" sz="1500" dirty="0">
              <a:solidFill>
                <a:schemeClr val="bg1"/>
              </a:solidFill>
              <a:effectLst>
                <a:outerShdw blurRad="38100" dist="38100" dir="2700000" algn="tl">
                  <a:srgbClr val="000000">
                    <a:alpha val="43137"/>
                  </a:srgbClr>
                </a:outerShdw>
              </a:effectLst>
            </a:endParaRPr>
          </a:p>
        </p:txBody>
      </p:sp>
      <p:sp>
        <p:nvSpPr>
          <p:cNvPr id="30" name="Rectangle 29"/>
          <p:cNvSpPr/>
          <p:nvPr/>
        </p:nvSpPr>
        <p:spPr>
          <a:xfrm>
            <a:off x="4727930" y="1684058"/>
            <a:ext cx="1421985"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low</a:t>
            </a:r>
            <a:endParaRPr lang="en-US" sz="1500" dirty="0">
              <a:solidFill>
                <a:schemeClr val="bg1"/>
              </a:solidFill>
              <a:effectLst>
                <a:outerShdw blurRad="38100" dist="38100" dir="2700000" algn="tl">
                  <a:srgbClr val="000000">
                    <a:alpha val="43137"/>
                  </a:srgbClr>
                </a:outerShdw>
              </a:effectLst>
            </a:endParaRPr>
          </a:p>
        </p:txBody>
      </p:sp>
      <p:sp>
        <p:nvSpPr>
          <p:cNvPr id="31" name="Rectangle 30"/>
          <p:cNvSpPr/>
          <p:nvPr/>
        </p:nvSpPr>
        <p:spPr>
          <a:xfrm>
            <a:off x="6149915" y="1684058"/>
            <a:ext cx="1432571"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med</a:t>
            </a:r>
            <a:endParaRPr lang="en-US" sz="1500" dirty="0">
              <a:solidFill>
                <a:schemeClr val="bg1"/>
              </a:solidFill>
              <a:effectLst>
                <a:outerShdw blurRad="38100" dist="38100" dir="2700000" algn="tl">
                  <a:srgbClr val="000000">
                    <a:alpha val="43137"/>
                  </a:srgbClr>
                </a:outerShdw>
              </a:effectLst>
            </a:endParaRPr>
          </a:p>
        </p:txBody>
      </p:sp>
      <p:sp>
        <p:nvSpPr>
          <p:cNvPr id="32" name="Rectangle 31"/>
          <p:cNvSpPr/>
          <p:nvPr/>
        </p:nvSpPr>
        <p:spPr>
          <a:xfrm>
            <a:off x="7582486" y="1672628"/>
            <a:ext cx="1433146"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high</a:t>
            </a:r>
            <a:endParaRPr lang="en-US" sz="15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84445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857250"/>
          </a:xfrm>
        </p:spPr>
        <p:txBody>
          <a:bodyPr>
            <a:noAutofit/>
          </a:bodyPr>
          <a:lstStyle/>
          <a:p>
            <a:r>
              <a:rPr lang="en-US" sz="3800" dirty="0" smtClean="0"/>
              <a:t>Features</a:t>
            </a:r>
            <a:r>
              <a:rPr lang="en-US" sz="3200" dirty="0" smtClean="0"/>
              <a:t> 3/x</a:t>
            </a:r>
            <a:endParaRPr lang="en-US" sz="2600" dirty="0"/>
          </a:p>
        </p:txBody>
      </p:sp>
      <p:sp>
        <p:nvSpPr>
          <p:cNvPr id="3" name="Content Placeholder 2"/>
          <p:cNvSpPr>
            <a:spLocks noGrp="1"/>
          </p:cNvSpPr>
          <p:nvPr>
            <p:ph idx="1"/>
          </p:nvPr>
        </p:nvSpPr>
        <p:spPr>
          <a:xfrm>
            <a:off x="447675" y="819150"/>
            <a:ext cx="8458200" cy="3699273"/>
          </a:xfrm>
        </p:spPr>
        <p:txBody>
          <a:bodyPr>
            <a:noAutofit/>
          </a:bodyPr>
          <a:lstStyle/>
          <a:p>
            <a:r>
              <a:rPr lang="en-US" sz="1600" u="sng" dirty="0" smtClean="0"/>
              <a:t>Shadow map rendering:</a:t>
            </a:r>
            <a:r>
              <a:rPr lang="en-US" sz="1600" dirty="0" smtClean="0"/>
              <a:t> </a:t>
            </a:r>
            <a:r>
              <a:rPr lang="en-US" sz="1600" dirty="0" smtClean="0">
                <a:solidFill>
                  <a:schemeClr val="bg1">
                    <a:lumMod val="50000"/>
                  </a:schemeClr>
                </a:solidFill>
              </a:rPr>
              <a:t>GPU scales with shadow map size, Omni</a:t>
            </a:r>
            <a:br>
              <a:rPr lang="en-US" sz="1600" dirty="0" smtClean="0">
                <a:solidFill>
                  <a:schemeClr val="bg1">
                    <a:lumMod val="50000"/>
                  </a:schemeClr>
                </a:solidFill>
              </a:rPr>
            </a:br>
            <a:r>
              <a:rPr lang="en-US" sz="1600" dirty="0" smtClean="0">
                <a:solidFill>
                  <a:schemeClr val="bg1">
                    <a:lumMod val="50000"/>
                  </a:schemeClr>
                </a:solidFill>
              </a:rPr>
              <a:t>costs extra, CPU scales with object and cascade count, memory is reused</a:t>
            </a:r>
          </a:p>
          <a:p>
            <a:endParaRPr lang="en-US" sz="1200" u="sng" dirty="0" smtClean="0"/>
          </a:p>
          <a:p>
            <a:r>
              <a:rPr lang="en-US" sz="1600" u="sng" dirty="0" smtClean="0"/>
              <a:t>Shadow filtering:</a:t>
            </a:r>
            <a:r>
              <a:rPr lang="en-US" sz="1600" dirty="0" smtClean="0"/>
              <a:t> </a:t>
            </a:r>
            <a:r>
              <a:rPr lang="en-US" sz="1600" dirty="0" smtClean="0">
                <a:solidFill>
                  <a:schemeClr val="bg1">
                    <a:lumMod val="50000"/>
                  </a:schemeClr>
                </a:solidFill>
              </a:rPr>
              <a:t>GPU </a:t>
            </a:r>
            <a:r>
              <a:rPr lang="en-US" sz="1600" dirty="0">
                <a:solidFill>
                  <a:schemeClr val="bg1">
                    <a:lumMod val="50000"/>
                  </a:schemeClr>
                </a:solidFill>
              </a:rPr>
              <a:t>scales </a:t>
            </a:r>
            <a:r>
              <a:rPr lang="en-US" sz="1600" dirty="0" smtClean="0">
                <a:solidFill>
                  <a:schemeClr val="bg1">
                    <a:lumMod val="50000"/>
                  </a:schemeClr>
                </a:solidFill>
              </a:rPr>
              <a:t>with sample count (“</a:t>
            </a:r>
            <a:r>
              <a:rPr lang="en-US" sz="1600" dirty="0" err="1" smtClean="0">
                <a:solidFill>
                  <a:schemeClr val="bg1">
                    <a:lumMod val="50000"/>
                  </a:schemeClr>
                </a:solidFill>
              </a:rPr>
              <a:t>r.ShadowQuality</a:t>
            </a:r>
            <a:r>
              <a:rPr lang="en-US" sz="1600" dirty="0" smtClean="0">
                <a:solidFill>
                  <a:schemeClr val="bg1">
                    <a:lumMod val="50000"/>
                  </a:schemeClr>
                </a:solidFill>
              </a:rPr>
              <a:t>”) and affected pixel count*</a:t>
            </a:r>
          </a:p>
          <a:p>
            <a:endParaRPr lang="en-US" sz="1600" u="sng" dirty="0" smtClean="0"/>
          </a:p>
          <a:p>
            <a:endParaRPr lang="en-US" sz="1600" u="sng" dirty="0" smtClean="0"/>
          </a:p>
          <a:p>
            <a:endParaRPr lang="en-US" sz="1600" u="sng" dirty="0" smtClean="0"/>
          </a:p>
          <a:p>
            <a:endParaRPr lang="en-US" sz="1000" u="sng" dirty="0"/>
          </a:p>
          <a:p>
            <a:endParaRPr lang="en-US" sz="1600" u="sng" dirty="0" smtClean="0"/>
          </a:p>
          <a:p>
            <a:r>
              <a:rPr lang="en-US" sz="1600" u="sng" dirty="0" smtClean="0"/>
              <a:t>Light types:</a:t>
            </a:r>
            <a:r>
              <a:rPr lang="en-US" sz="1600" dirty="0" smtClean="0"/>
              <a:t> </a:t>
            </a:r>
            <a:r>
              <a:rPr lang="en-US" sz="1600" dirty="0" smtClean="0">
                <a:solidFill>
                  <a:schemeClr val="bg1">
                    <a:lumMod val="50000"/>
                  </a:schemeClr>
                </a:solidFill>
              </a:rPr>
              <a:t>“Static” is free with baked lighting, “Stationary” bake static mesh shadows,</a:t>
            </a:r>
            <a:br>
              <a:rPr lang="en-US" sz="1600" dirty="0" smtClean="0">
                <a:solidFill>
                  <a:schemeClr val="bg1">
                    <a:lumMod val="50000"/>
                  </a:schemeClr>
                </a:solidFill>
              </a:rPr>
            </a:br>
            <a:r>
              <a:rPr lang="en-US" sz="1600" dirty="0" smtClean="0">
                <a:solidFill>
                  <a:schemeClr val="bg1">
                    <a:lumMod val="50000"/>
                  </a:schemeClr>
                </a:solidFill>
              </a:rPr>
              <a:t>Shadows cost extra, Reflections use baked indirect light lighting which is range limited*</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987566"/>
            <a:ext cx="5638800" cy="11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867150"/>
            <a:ext cx="5638800" cy="107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76600" y="3866241"/>
            <a:ext cx="1905000" cy="523220"/>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Static</a:t>
            </a:r>
            <a:br>
              <a:rPr lang="en-US" sz="1500" dirty="0" smtClean="0">
                <a:solidFill>
                  <a:schemeClr val="bg1"/>
                </a:solidFill>
                <a:effectLst>
                  <a:outerShdw blurRad="38100" dist="38100" dir="2700000" algn="tl">
                    <a:srgbClr val="000000">
                      <a:alpha val="43137"/>
                    </a:srgbClr>
                  </a:outerShdw>
                </a:effectLst>
              </a:rPr>
            </a:br>
            <a:r>
              <a:rPr lang="en-US" sz="1300" dirty="0" smtClean="0">
                <a:solidFill>
                  <a:schemeClr val="bg1"/>
                </a:solidFill>
                <a:effectLst>
                  <a:outerShdw blurRad="38100" dist="38100" dir="2700000" algn="tl">
                    <a:srgbClr val="000000">
                      <a:alpha val="43137"/>
                    </a:srgbClr>
                  </a:outerShdw>
                </a:effectLst>
              </a:rPr>
              <a:t>(approx. spec)</a:t>
            </a:r>
            <a:endParaRPr lang="en-US" sz="1300"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5143500" y="3866241"/>
            <a:ext cx="1905000" cy="523220"/>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Stationary </a:t>
            </a:r>
            <a:r>
              <a:rPr lang="en-US" sz="1300" dirty="0" smtClean="0">
                <a:solidFill>
                  <a:schemeClr val="bg1"/>
                </a:solidFill>
                <a:effectLst>
                  <a:outerShdw blurRad="38100" dist="38100" dir="2700000" algn="tl">
                    <a:srgbClr val="000000">
                      <a:alpha val="43137"/>
                    </a:srgbClr>
                  </a:outerShdw>
                </a:effectLst>
              </a:rPr>
              <a:t>(</a:t>
            </a:r>
            <a:r>
              <a:rPr lang="en-US" sz="1300" dirty="0" err="1" smtClean="0">
                <a:solidFill>
                  <a:schemeClr val="bg1"/>
                </a:solidFill>
                <a:effectLst>
                  <a:outerShdw blurRad="38100" dist="38100" dir="2700000" algn="tl">
                    <a:srgbClr val="000000">
                      <a:alpha val="43137"/>
                    </a:srgbClr>
                  </a:outerShdw>
                </a:effectLst>
              </a:rPr>
              <a:t>DistanceField</a:t>
            </a:r>
            <a:r>
              <a:rPr lang="en-US" sz="1300" dirty="0" smtClean="0">
                <a:solidFill>
                  <a:schemeClr val="bg1"/>
                </a:solidFill>
                <a:effectLst>
                  <a:outerShdw blurRad="38100" dist="38100" dir="2700000" algn="tl">
                    <a:srgbClr val="000000">
                      <a:alpha val="43137"/>
                    </a:srgbClr>
                  </a:outerShdw>
                </a:effectLst>
              </a:rPr>
              <a:t>)</a:t>
            </a:r>
            <a:endParaRPr lang="en-US" sz="1300" dirty="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7038975" y="3870541"/>
            <a:ext cx="1905000"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Dynamic</a:t>
            </a:r>
            <a:endParaRPr lang="en-US" sz="1300" dirty="0">
              <a:solidFill>
                <a:schemeClr val="bg1"/>
              </a:solidFill>
              <a:effectLst>
                <a:outerShdw blurRad="38100" dist="38100" dir="2700000" algn="tl">
                  <a:srgbClr val="000000">
                    <a:alpha val="43137"/>
                  </a:srgbClr>
                </a:outerShdw>
              </a:effectLst>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209550"/>
            <a:ext cx="1866900" cy="131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276600" y="2781258"/>
            <a:ext cx="1371600"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1</a:t>
            </a:r>
            <a:endParaRPr lang="en-US" sz="1300"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4667250" y="2796635"/>
            <a:ext cx="1371600"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2</a:t>
            </a:r>
            <a:endParaRPr lang="en-US" sz="13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6067425" y="2796677"/>
            <a:ext cx="1371600"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3</a:t>
            </a:r>
            <a:endParaRPr lang="en-US" sz="13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7477125" y="2796677"/>
            <a:ext cx="1371600"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4</a:t>
            </a:r>
            <a:endParaRPr lang="en-US" sz="1300"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7038975" y="1199757"/>
            <a:ext cx="1371600" cy="292388"/>
          </a:xfrm>
          <a:prstGeom prst="rect">
            <a:avLst/>
          </a:prstGeom>
        </p:spPr>
        <p:txBody>
          <a:bodyPr wrap="square">
            <a:spAutoFit/>
          </a:bodyPr>
          <a:lstStyle/>
          <a:p>
            <a:r>
              <a:rPr lang="en-US" sz="1300" dirty="0" smtClean="0">
                <a:solidFill>
                  <a:schemeClr val="bg1"/>
                </a:solidFill>
                <a:effectLst>
                  <a:outerShdw blurRad="38100" dist="38100" dir="2700000" algn="tl">
                    <a:srgbClr val="000000">
                      <a:alpha val="43137"/>
                    </a:srgbClr>
                  </a:outerShdw>
                </a:effectLst>
              </a:rPr>
              <a:t>Shadow map</a:t>
            </a:r>
            <a:endParaRPr lang="en-US" sz="13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8450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398" y="133350"/>
            <a:ext cx="2354057" cy="136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8100"/>
            <a:ext cx="5867400" cy="857250"/>
          </a:xfrm>
        </p:spPr>
        <p:txBody>
          <a:bodyPr>
            <a:noAutofit/>
          </a:bodyPr>
          <a:lstStyle/>
          <a:p>
            <a:r>
              <a:rPr lang="en-US" sz="3800" dirty="0" smtClean="0"/>
              <a:t>Features</a:t>
            </a:r>
            <a:r>
              <a:rPr lang="en-US" sz="3200" dirty="0" smtClean="0"/>
              <a:t> 4/x</a:t>
            </a:r>
            <a:endParaRPr lang="en-US" sz="2600" dirty="0"/>
          </a:p>
        </p:txBody>
      </p:sp>
      <p:sp>
        <p:nvSpPr>
          <p:cNvPr id="3" name="Content Placeholder 2"/>
          <p:cNvSpPr>
            <a:spLocks noGrp="1"/>
          </p:cNvSpPr>
          <p:nvPr>
            <p:ph idx="1"/>
          </p:nvPr>
        </p:nvSpPr>
        <p:spPr>
          <a:xfrm>
            <a:off x="457200" y="1006077"/>
            <a:ext cx="8458200" cy="3699273"/>
          </a:xfrm>
        </p:spPr>
        <p:txBody>
          <a:bodyPr>
            <a:noAutofit/>
          </a:bodyPr>
          <a:lstStyle/>
          <a:p>
            <a:endParaRPr lang="en-US" sz="1600" u="sng" dirty="0" smtClean="0"/>
          </a:p>
          <a:p>
            <a:endParaRPr lang="en-US" sz="1600" u="sng" dirty="0"/>
          </a:p>
          <a:p>
            <a:r>
              <a:rPr lang="en-US" sz="1600" u="sng" dirty="0" smtClean="0"/>
              <a:t>Deferred </a:t>
            </a:r>
            <a:r>
              <a:rPr lang="en-US" sz="1600" u="sng" dirty="0"/>
              <a:t>(reflections, lighting, decals, light functions</a:t>
            </a:r>
            <a:r>
              <a:rPr lang="en-US" sz="1600" u="sng" dirty="0" smtClean="0"/>
              <a:t>):</a:t>
            </a:r>
            <a:br>
              <a:rPr lang="en-US" sz="1600" u="sng" dirty="0" smtClean="0"/>
            </a:br>
            <a:r>
              <a:rPr lang="en-US" sz="1600" dirty="0" smtClean="0">
                <a:solidFill>
                  <a:schemeClr val="bg1">
                    <a:lumMod val="50000"/>
                  </a:schemeClr>
                </a:solidFill>
              </a:rPr>
              <a:t>GPU cost scales with affected screen </a:t>
            </a:r>
            <a:r>
              <a:rPr lang="en-US" sz="1600" dirty="0">
                <a:solidFill>
                  <a:schemeClr val="bg1">
                    <a:lumMod val="50000"/>
                  </a:schemeClr>
                </a:solidFill>
              </a:rPr>
              <a:t>size*,</a:t>
            </a:r>
            <a:br>
              <a:rPr lang="en-US" sz="1600" dirty="0">
                <a:solidFill>
                  <a:schemeClr val="bg1">
                    <a:lumMod val="50000"/>
                  </a:schemeClr>
                </a:solidFill>
              </a:rPr>
            </a:br>
            <a:r>
              <a:rPr lang="en-US" sz="1600" dirty="0">
                <a:solidFill>
                  <a:schemeClr val="bg1">
                    <a:lumMod val="50000"/>
                  </a:schemeClr>
                </a:solidFill>
              </a:rPr>
              <a:t>overlapping </a:t>
            </a:r>
            <a:r>
              <a:rPr lang="en-US" sz="1600" dirty="0" smtClean="0">
                <a:solidFill>
                  <a:schemeClr val="bg1">
                    <a:lumMod val="50000"/>
                  </a:schemeClr>
                </a:solidFill>
              </a:rPr>
              <a:t>areas cost extra*, extra stencil pass can help</a:t>
            </a:r>
            <a:endParaRPr lang="en-US" sz="1600" u="sng" dirty="0" smtClean="0"/>
          </a:p>
          <a:p>
            <a:endParaRPr lang="en-US" sz="1600" u="sng" dirty="0" smtClean="0"/>
          </a:p>
          <a:p>
            <a:endParaRPr lang="en-US" sz="800" u="sng" dirty="0" smtClean="0"/>
          </a:p>
          <a:p>
            <a:endParaRPr lang="en-US" sz="1600" u="sng" dirty="0"/>
          </a:p>
          <a:p>
            <a:r>
              <a:rPr lang="en-US" sz="1600" u="sng" dirty="0" smtClean="0"/>
              <a:t>Tiled </a:t>
            </a:r>
            <a:r>
              <a:rPr lang="en-US" sz="1600" u="sng" dirty="0"/>
              <a:t>deferred (reflections, lighting</a:t>
            </a:r>
            <a:r>
              <a:rPr lang="en-US" sz="1600" u="sng" dirty="0" smtClean="0"/>
              <a:t>):</a:t>
            </a:r>
            <a:br>
              <a:rPr lang="en-US" sz="1600" u="sng" dirty="0" smtClean="0"/>
            </a:br>
            <a:r>
              <a:rPr lang="en-US" sz="1600" dirty="0" smtClean="0">
                <a:solidFill>
                  <a:schemeClr val="bg1">
                    <a:lumMod val="50000"/>
                  </a:schemeClr>
                </a:solidFill>
              </a:rPr>
              <a:t>Only faster with many objects, some restrictions, </a:t>
            </a:r>
            <a:r>
              <a:rPr lang="en-US" sz="1600" dirty="0">
                <a:solidFill>
                  <a:schemeClr val="bg1">
                    <a:lumMod val="50000"/>
                  </a:schemeClr>
                </a:solidFill>
              </a:rPr>
              <a:t>can use non </a:t>
            </a:r>
            <a:r>
              <a:rPr lang="en-US" sz="1600" dirty="0" smtClean="0">
                <a:solidFill>
                  <a:schemeClr val="bg1">
                    <a:lumMod val="50000"/>
                  </a:schemeClr>
                </a:solidFill>
              </a:rPr>
              <a:t>tiled*</a:t>
            </a:r>
            <a:r>
              <a:rPr lang="en-US" sz="1600" dirty="0">
                <a:solidFill>
                  <a:schemeClr val="bg1">
                    <a:lumMod val="50000"/>
                  </a:schemeClr>
                </a:solidFill>
              </a:rPr>
              <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r.TiledDeferredShading</a:t>
            </a:r>
            <a:r>
              <a:rPr lang="en-US" sz="1600" dirty="0" smtClean="0">
                <a:solidFill>
                  <a:schemeClr val="bg1">
                    <a:lumMod val="50000"/>
                  </a:schemeClr>
                </a:solidFill>
              </a:rPr>
              <a:t>”,</a:t>
            </a:r>
            <a:br>
              <a:rPr lang="en-US" sz="1600" dirty="0" smtClean="0">
                <a:solidFill>
                  <a:schemeClr val="bg1">
                    <a:lumMod val="50000"/>
                  </a:schemeClr>
                </a:solidFill>
              </a:rPr>
            </a:br>
            <a:r>
              <a:rPr lang="en-US" sz="1600" dirty="0" smtClean="0">
                <a:solidFill>
                  <a:schemeClr val="bg1">
                    <a:lumMod val="50000"/>
                  </a:schemeClr>
                </a:solidFill>
              </a:rPr>
              <a:t>“</a:t>
            </a:r>
            <a:r>
              <a:rPr lang="en-US" sz="1600" dirty="0" err="1">
                <a:solidFill>
                  <a:schemeClr val="bg1">
                    <a:lumMod val="50000"/>
                  </a:schemeClr>
                </a:solidFill>
              </a:rPr>
              <a:t>r.TiledDeferredShading.MinimumCount</a:t>
            </a:r>
            <a:r>
              <a:rPr lang="en-US" sz="1600" dirty="0" smtClean="0">
                <a:solidFill>
                  <a:schemeClr val="bg1">
                    <a:lumMod val="50000"/>
                  </a:schemeClr>
                </a:solidFill>
              </a:rPr>
              <a:t>”,</a:t>
            </a:r>
            <a:br>
              <a:rPr lang="en-US" sz="1600" dirty="0" smtClean="0">
                <a:solidFill>
                  <a:schemeClr val="bg1">
                    <a:lumMod val="50000"/>
                  </a:schemeClr>
                </a:solidFill>
              </a:rPr>
            </a:br>
            <a:r>
              <a:rPr lang="en-US" sz="1600" dirty="0" smtClean="0">
                <a:solidFill>
                  <a:schemeClr val="bg1">
                    <a:lumMod val="50000"/>
                  </a:schemeClr>
                </a:solidFill>
              </a:rPr>
              <a:t>“</a:t>
            </a:r>
            <a:r>
              <a:rPr lang="en-US" sz="1600" dirty="0" err="1">
                <a:solidFill>
                  <a:schemeClr val="bg1">
                    <a:lumMod val="50000"/>
                  </a:schemeClr>
                </a:solidFill>
              </a:rPr>
              <a:t>r.NoTiledReflections</a:t>
            </a:r>
            <a:r>
              <a:rPr lang="en-US" sz="1600" dirty="0" smtClean="0">
                <a:solidFill>
                  <a:schemeClr val="bg1">
                    <a:lumMod val="50000"/>
                  </a:schemeClr>
                </a:solidFill>
              </a:rPr>
              <a:t>“ </a:t>
            </a:r>
            <a:r>
              <a:rPr lang="en-US" sz="1200" dirty="0" smtClean="0">
                <a:solidFill>
                  <a:schemeClr val="bg1">
                    <a:lumMod val="50000"/>
                  </a:schemeClr>
                </a:solidFill>
              </a:rPr>
              <a:t>(not yet exposed)</a:t>
            </a:r>
            <a:endParaRPr lang="en-US" sz="1600" dirty="0">
              <a:solidFill>
                <a:schemeClr val="bg1">
                  <a:lumMod val="50000"/>
                </a:schemeClr>
              </a:solidFill>
            </a:endParaRPr>
          </a:p>
        </p:txBody>
      </p:sp>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1256" y="3105150"/>
            <a:ext cx="2362200" cy="13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399" y="1626870"/>
            <a:ext cx="2362200" cy="13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621256" y="1197063"/>
            <a:ext cx="1432571" cy="323165"/>
          </a:xfrm>
          <a:prstGeom prst="rect">
            <a:avLst/>
          </a:prstGeom>
        </p:spPr>
        <p:txBody>
          <a:bodyPr wrap="square">
            <a:spAutoFit/>
          </a:bodyPr>
          <a:lstStyle/>
          <a:p>
            <a:r>
              <a:rPr lang="en-US" sz="1500" dirty="0" smtClean="0">
                <a:solidFill>
                  <a:schemeClr val="bg1"/>
                </a:solidFill>
                <a:effectLst>
                  <a:outerShdw blurRad="38100" dist="38100" dir="2700000" algn="tl">
                    <a:srgbClr val="000000">
                      <a:alpha val="43137"/>
                    </a:srgbClr>
                  </a:outerShdw>
                </a:effectLst>
              </a:rPr>
              <a:t>Lit</a:t>
            </a:r>
            <a:endParaRPr lang="en-US" sz="15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6629399" y="2671316"/>
            <a:ext cx="2362200" cy="323165"/>
          </a:xfrm>
          <a:prstGeom prst="rect">
            <a:avLst/>
          </a:prstGeom>
        </p:spPr>
        <p:txBody>
          <a:bodyPr wrap="square">
            <a:spAutoFit/>
          </a:bodyPr>
          <a:lstStyle/>
          <a:p>
            <a:r>
              <a:rPr lang="en-US" sz="1500" dirty="0" err="1" smtClean="0">
                <a:solidFill>
                  <a:schemeClr val="bg1"/>
                </a:solidFill>
                <a:effectLst>
                  <a:outerShdw blurRad="38100" dist="38100" dir="2700000" algn="tl">
                    <a:srgbClr val="000000">
                      <a:alpha val="43137"/>
                    </a:srgbClr>
                  </a:outerShdw>
                </a:effectLst>
              </a:rPr>
              <a:t>LightComplexity</a:t>
            </a:r>
            <a:r>
              <a:rPr lang="en-US" sz="1500" dirty="0" smtClean="0">
                <a:solidFill>
                  <a:schemeClr val="bg1"/>
                </a:solidFill>
                <a:effectLst>
                  <a:outerShdw blurRad="38100" dist="38100" dir="2700000" algn="tl">
                    <a:srgbClr val="000000">
                      <a:alpha val="43137"/>
                    </a:srgbClr>
                  </a:outerShdw>
                </a:effectLst>
              </a:rPr>
              <a:t>: </a:t>
            </a:r>
            <a:r>
              <a:rPr lang="en-US" sz="1500" dirty="0" err="1" smtClean="0">
                <a:solidFill>
                  <a:schemeClr val="bg1"/>
                </a:solidFill>
                <a:effectLst>
                  <a:outerShdw blurRad="38100" dist="38100" dir="2700000" algn="tl">
                    <a:srgbClr val="000000">
                      <a:alpha val="43137"/>
                    </a:srgbClr>
                  </a:outerShdw>
                </a:effectLst>
              </a:rPr>
              <a:t>NonTiled</a:t>
            </a:r>
            <a:endParaRPr lang="en-US" sz="1500"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6629399" y="4147131"/>
            <a:ext cx="2362200" cy="323165"/>
          </a:xfrm>
          <a:prstGeom prst="rect">
            <a:avLst/>
          </a:prstGeom>
        </p:spPr>
        <p:txBody>
          <a:bodyPr wrap="square">
            <a:spAutoFit/>
          </a:bodyPr>
          <a:lstStyle/>
          <a:p>
            <a:r>
              <a:rPr lang="en-US" sz="1500" dirty="0" err="1" smtClean="0">
                <a:solidFill>
                  <a:schemeClr val="bg1"/>
                </a:solidFill>
                <a:effectLst>
                  <a:outerShdw blurRad="38100" dist="38100" dir="2700000" algn="tl">
                    <a:srgbClr val="000000">
                      <a:alpha val="43137"/>
                    </a:srgbClr>
                  </a:outerShdw>
                </a:effectLst>
              </a:rPr>
              <a:t>LightComplexity</a:t>
            </a:r>
            <a:r>
              <a:rPr lang="en-US" sz="1500" dirty="0" smtClean="0">
                <a:solidFill>
                  <a:schemeClr val="bg1"/>
                </a:solidFill>
                <a:effectLst>
                  <a:outerShdw blurRad="38100" dist="38100" dir="2700000" algn="tl">
                    <a:srgbClr val="000000">
                      <a:alpha val="43137"/>
                    </a:srgbClr>
                  </a:outerShdw>
                </a:effectLst>
              </a:rPr>
              <a:t>: Tiled</a:t>
            </a:r>
            <a:endParaRPr lang="en-US" sz="15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945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857250"/>
          </a:xfrm>
        </p:spPr>
        <p:txBody>
          <a:bodyPr>
            <a:noAutofit/>
          </a:bodyPr>
          <a:lstStyle/>
          <a:p>
            <a:r>
              <a:rPr lang="en-US" sz="3800" dirty="0" smtClean="0"/>
              <a:t>Features</a:t>
            </a:r>
            <a:r>
              <a:rPr lang="en-US" sz="3200" dirty="0" smtClean="0"/>
              <a:t> </a:t>
            </a:r>
            <a:r>
              <a:rPr lang="en-US" sz="3200" dirty="0"/>
              <a:t>5</a:t>
            </a:r>
            <a:r>
              <a:rPr lang="en-US" sz="3200" dirty="0" smtClean="0"/>
              <a:t>/x</a:t>
            </a:r>
            <a:endParaRPr lang="en-US" sz="2600" dirty="0"/>
          </a:p>
        </p:txBody>
      </p:sp>
      <p:sp>
        <p:nvSpPr>
          <p:cNvPr id="3" name="Content Placeholder 2"/>
          <p:cNvSpPr>
            <a:spLocks noGrp="1"/>
          </p:cNvSpPr>
          <p:nvPr>
            <p:ph idx="1"/>
          </p:nvPr>
        </p:nvSpPr>
        <p:spPr>
          <a:xfrm>
            <a:off x="457200" y="777477"/>
            <a:ext cx="8458200" cy="3699273"/>
          </a:xfrm>
        </p:spPr>
        <p:txBody>
          <a:bodyPr>
            <a:noAutofit/>
          </a:bodyPr>
          <a:lstStyle/>
          <a:p>
            <a:r>
              <a:rPr lang="en-US" sz="1600" u="sng" dirty="0" smtClean="0"/>
              <a:t>Tessellation</a:t>
            </a:r>
            <a:r>
              <a:rPr lang="en-US" sz="1600" u="sng" dirty="0"/>
              <a:t>:</a:t>
            </a:r>
            <a:r>
              <a:rPr lang="en-US" sz="1600" dirty="0"/>
              <a:t> </a:t>
            </a:r>
            <a:r>
              <a:rPr lang="en-US" sz="1600" dirty="0">
                <a:solidFill>
                  <a:schemeClr val="bg1">
                    <a:lumMod val="50000"/>
                  </a:schemeClr>
                </a:solidFill>
              </a:rPr>
              <a:t>Compiled in the </a:t>
            </a:r>
            <a:r>
              <a:rPr lang="en-US" sz="1600" dirty="0" err="1">
                <a:solidFill>
                  <a:schemeClr val="bg1">
                    <a:lumMod val="50000"/>
                  </a:schemeClr>
                </a:solidFill>
              </a:rPr>
              <a:t>shader</a:t>
            </a:r>
            <a:r>
              <a:rPr lang="en-US" sz="1600" dirty="0">
                <a:solidFill>
                  <a:schemeClr val="bg1">
                    <a:lumMod val="50000"/>
                  </a:schemeClr>
                </a:solidFill>
              </a:rPr>
              <a:t> (no Tessellation is faster</a:t>
            </a:r>
            <a:r>
              <a:rPr lang="en-US" sz="1600" dirty="0" smtClean="0">
                <a:solidFill>
                  <a:schemeClr val="bg1">
                    <a:lumMod val="50000"/>
                  </a:schemeClr>
                </a:solidFill>
              </a:rPr>
              <a:t>),</a:t>
            </a:r>
            <a:br>
              <a:rPr lang="en-US" sz="1600" dirty="0" smtClean="0">
                <a:solidFill>
                  <a:schemeClr val="bg1">
                    <a:lumMod val="50000"/>
                  </a:schemeClr>
                </a:solidFill>
              </a:rPr>
            </a:br>
            <a:r>
              <a:rPr lang="en-US" sz="1600" dirty="0" smtClean="0">
                <a:solidFill>
                  <a:schemeClr val="bg1">
                    <a:lumMod val="50000"/>
                  </a:schemeClr>
                </a:solidFill>
              </a:rPr>
              <a:t>show </a:t>
            </a:r>
            <a:r>
              <a:rPr lang="en-US" sz="1600" dirty="0">
                <a:solidFill>
                  <a:schemeClr val="bg1">
                    <a:lumMod val="50000"/>
                  </a:schemeClr>
                </a:solidFill>
              </a:rPr>
              <a:t>flag sets Tess-factor to 0</a:t>
            </a:r>
          </a:p>
          <a:p>
            <a:endParaRPr lang="en-US" sz="1600" u="sng" dirty="0" smtClean="0"/>
          </a:p>
          <a:p>
            <a:endParaRPr lang="en-US" sz="1600" u="sng" dirty="0"/>
          </a:p>
          <a:p>
            <a:endParaRPr lang="en-US" sz="1600" u="sng" dirty="0" smtClean="0"/>
          </a:p>
          <a:p>
            <a:endParaRPr lang="en-US" sz="1600" u="sng" dirty="0"/>
          </a:p>
          <a:p>
            <a:r>
              <a:rPr lang="en-US" sz="1600" u="sng" dirty="0" smtClean="0"/>
              <a:t>Particles</a:t>
            </a:r>
            <a:r>
              <a:rPr lang="en-US" sz="1600" u="sng" dirty="0"/>
              <a:t>:</a:t>
            </a:r>
            <a:r>
              <a:rPr lang="en-US" sz="1600" dirty="0"/>
              <a:t> </a:t>
            </a:r>
            <a:r>
              <a:rPr lang="en-US" sz="1600" dirty="0" smtClean="0">
                <a:solidFill>
                  <a:schemeClr val="bg1">
                    <a:lumMod val="50000"/>
                  </a:schemeClr>
                </a:solidFill>
              </a:rPr>
              <a:t>CPU cost for spawning and CPU simulation,</a:t>
            </a:r>
            <a:br>
              <a:rPr lang="en-US" sz="1600" dirty="0" smtClean="0">
                <a:solidFill>
                  <a:schemeClr val="bg1">
                    <a:lumMod val="50000"/>
                  </a:schemeClr>
                </a:solidFill>
              </a:rPr>
            </a:br>
            <a:r>
              <a:rPr lang="en-US" sz="1600" dirty="0" smtClean="0">
                <a:solidFill>
                  <a:schemeClr val="bg1">
                    <a:lumMod val="50000"/>
                  </a:schemeClr>
                </a:solidFill>
              </a:rPr>
              <a:t>GPU particles have CPU spawn cost,</a:t>
            </a:r>
            <a:br>
              <a:rPr lang="en-US" sz="1600" dirty="0" smtClean="0">
                <a:solidFill>
                  <a:schemeClr val="bg1">
                    <a:lumMod val="50000"/>
                  </a:schemeClr>
                </a:solidFill>
              </a:rPr>
            </a:br>
            <a:r>
              <a:rPr lang="en-US" sz="1600" dirty="0" smtClean="0">
                <a:solidFill>
                  <a:schemeClr val="bg1">
                    <a:lumMod val="50000"/>
                  </a:schemeClr>
                </a:solidFill>
              </a:rPr>
              <a:t>Mesh instancing if hardware supports it,</a:t>
            </a:r>
            <a:br>
              <a:rPr lang="en-US" sz="1600" dirty="0" smtClean="0">
                <a:solidFill>
                  <a:schemeClr val="bg1">
                    <a:lumMod val="50000"/>
                  </a:schemeClr>
                </a:solidFill>
              </a:rPr>
            </a:br>
            <a:r>
              <a:rPr lang="en-US" sz="1600" dirty="0" smtClean="0">
                <a:solidFill>
                  <a:schemeClr val="bg1">
                    <a:lumMod val="50000"/>
                  </a:schemeClr>
                </a:solidFill>
              </a:rPr>
              <a:t>GPU cost scales with covered screen size,</a:t>
            </a:r>
            <a:br>
              <a:rPr lang="en-US" sz="1600" dirty="0" smtClean="0">
                <a:solidFill>
                  <a:schemeClr val="bg1">
                    <a:lumMod val="50000"/>
                  </a:schemeClr>
                </a:solidFill>
              </a:rPr>
            </a:br>
            <a:r>
              <a:rPr lang="en-US" sz="1600" dirty="0" smtClean="0">
                <a:solidFill>
                  <a:schemeClr val="bg1">
                    <a:lumMod val="50000"/>
                  </a:schemeClr>
                </a:solidFill>
              </a:rPr>
              <a:t>Show </a:t>
            </a:r>
            <a:r>
              <a:rPr lang="en-US" sz="1600">
                <a:solidFill>
                  <a:schemeClr val="bg1">
                    <a:lumMod val="50000"/>
                  </a:schemeClr>
                </a:solidFill>
              </a:rPr>
              <a:t>flag </a:t>
            </a:r>
            <a:r>
              <a:rPr lang="en-US" sz="1600" smtClean="0">
                <a:solidFill>
                  <a:schemeClr val="bg1">
                    <a:lumMod val="50000"/>
                  </a:schemeClr>
                </a:solidFill>
              </a:rPr>
              <a:t>disables </a:t>
            </a:r>
            <a:r>
              <a:rPr lang="en-US" sz="1600" dirty="0" smtClean="0">
                <a:solidFill>
                  <a:schemeClr val="bg1">
                    <a:lumMod val="50000"/>
                  </a:schemeClr>
                </a:solidFill>
              </a:rPr>
              <a:t>rendering,</a:t>
            </a:r>
            <a:br>
              <a:rPr lang="en-US" sz="1600" dirty="0" smtClean="0">
                <a:solidFill>
                  <a:schemeClr val="bg1">
                    <a:lumMod val="50000"/>
                  </a:schemeClr>
                </a:solidFill>
              </a:rPr>
            </a:br>
            <a:r>
              <a:rPr lang="en-US" sz="1600" dirty="0" smtClean="0">
                <a:solidFill>
                  <a:schemeClr val="bg1">
                    <a:lumMod val="50000"/>
                  </a:schemeClr>
                </a:solidFill>
              </a:rPr>
              <a:t>update </a:t>
            </a:r>
            <a:r>
              <a:rPr lang="en-US" sz="1600" dirty="0">
                <a:solidFill>
                  <a:schemeClr val="bg1">
                    <a:lumMod val="50000"/>
                  </a:schemeClr>
                </a:solidFill>
              </a:rPr>
              <a:t>can be </a:t>
            </a:r>
            <a:r>
              <a:rPr lang="en-US" sz="1600" dirty="0" smtClean="0">
                <a:solidFill>
                  <a:schemeClr val="bg1">
                    <a:lumMod val="50000"/>
                  </a:schemeClr>
                </a:solidFill>
              </a:rPr>
              <a:t>disabled with </a:t>
            </a:r>
            <a:r>
              <a:rPr lang="en-US" sz="1600" dirty="0">
                <a:solidFill>
                  <a:schemeClr val="bg1">
                    <a:lumMod val="50000"/>
                  </a:schemeClr>
                </a:solidFill>
              </a:rPr>
              <a:t>“</a:t>
            </a:r>
            <a:r>
              <a:rPr lang="en-US" sz="1600" dirty="0" err="1">
                <a:solidFill>
                  <a:schemeClr val="bg1">
                    <a:lumMod val="50000"/>
                  </a:schemeClr>
                </a:solidFill>
              </a:rPr>
              <a:t>fx.FreezeParticleSimulation</a:t>
            </a:r>
            <a:r>
              <a:rPr lang="en-US" sz="1600" dirty="0" smtClean="0">
                <a:solidFill>
                  <a:schemeClr val="bg1">
                    <a:lumMod val="50000"/>
                  </a:schemeClr>
                </a:solidFill>
              </a:rPr>
              <a:t>”</a:t>
            </a:r>
            <a:endParaRPr lang="en-US" sz="1600" dirty="0">
              <a:solidFill>
                <a:schemeClr val="bg1">
                  <a:lumMod val="50000"/>
                </a:schemeClr>
              </a:solidFill>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841" y="209550"/>
            <a:ext cx="2038991" cy="205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6841" y="2571750"/>
            <a:ext cx="2038991"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60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2895600" cy="857250"/>
          </a:xfrm>
        </p:spPr>
        <p:txBody>
          <a:bodyPr>
            <a:normAutofit/>
          </a:bodyPr>
          <a:lstStyle/>
          <a:p>
            <a:r>
              <a:rPr lang="en-US" sz="4000" dirty="0" smtClean="0"/>
              <a:t>Overview</a:t>
            </a:r>
            <a:endParaRPr lang="en-US" sz="4000" dirty="0"/>
          </a:p>
        </p:txBody>
      </p:sp>
      <p:sp>
        <p:nvSpPr>
          <p:cNvPr id="3" name="Content Placeholder 2"/>
          <p:cNvSpPr>
            <a:spLocks noGrp="1"/>
          </p:cNvSpPr>
          <p:nvPr>
            <p:ph idx="1"/>
          </p:nvPr>
        </p:nvSpPr>
        <p:spPr>
          <a:xfrm>
            <a:off x="1981200" y="895350"/>
            <a:ext cx="5181600" cy="3505200"/>
          </a:xfrm>
          <a:solidFill>
            <a:schemeClr val="tx1">
              <a:lumMod val="65000"/>
              <a:lumOff val="3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normAutofit fontScale="62500" lnSpcReduction="20000"/>
          </a:bodyPr>
          <a:lstStyle/>
          <a:p>
            <a:r>
              <a:rPr lang="en-US" dirty="0" smtClean="0"/>
              <a:t>Demo / Video</a:t>
            </a:r>
          </a:p>
          <a:p>
            <a:r>
              <a:rPr lang="en-US" dirty="0"/>
              <a:t>How to profile effectively</a:t>
            </a:r>
            <a:endParaRPr lang="en-US" dirty="0" smtClean="0"/>
          </a:p>
          <a:p>
            <a:r>
              <a:rPr lang="en-US" dirty="0" smtClean="0"/>
              <a:t>Frames </a:t>
            </a:r>
            <a:r>
              <a:rPr lang="en-US" dirty="0"/>
              <a:t>Per Second / Unit </a:t>
            </a:r>
            <a:r>
              <a:rPr lang="en-US" dirty="0" smtClean="0"/>
              <a:t>Graph / FPS Chart</a:t>
            </a:r>
          </a:p>
          <a:p>
            <a:r>
              <a:rPr lang="en-US" dirty="0" smtClean="0"/>
              <a:t>Stats</a:t>
            </a:r>
          </a:p>
          <a:p>
            <a:r>
              <a:rPr lang="en-US" dirty="0"/>
              <a:t>Profile </a:t>
            </a:r>
            <a:r>
              <a:rPr lang="en-US" dirty="0" smtClean="0"/>
              <a:t>CPU/GPU time</a:t>
            </a:r>
          </a:p>
          <a:p>
            <a:r>
              <a:rPr lang="en-US" dirty="0" smtClean="0"/>
              <a:t>Engine </a:t>
            </a:r>
            <a:r>
              <a:rPr lang="en-US" dirty="0"/>
              <a:t>Show </a:t>
            </a:r>
            <a:r>
              <a:rPr lang="en-US" dirty="0" smtClean="0"/>
              <a:t>flags /  View Modes</a:t>
            </a:r>
          </a:p>
          <a:p>
            <a:r>
              <a:rPr lang="en-US" dirty="0" smtClean="0"/>
              <a:t>Features</a:t>
            </a:r>
          </a:p>
          <a:p>
            <a:r>
              <a:rPr lang="en-US" dirty="0" smtClean="0"/>
              <a:t>Scalability</a:t>
            </a:r>
          </a:p>
          <a:p>
            <a:r>
              <a:rPr lang="en-US" dirty="0" smtClean="0"/>
              <a:t>Console variables</a:t>
            </a:r>
          </a:p>
          <a:p>
            <a:r>
              <a:rPr lang="en-US" dirty="0" smtClean="0"/>
              <a:t>INI files</a:t>
            </a:r>
          </a:p>
          <a:p>
            <a:r>
              <a:rPr lang="en-US" dirty="0" smtClean="0"/>
              <a:t>[ Bonus slides ]</a:t>
            </a:r>
          </a:p>
        </p:txBody>
      </p:sp>
    </p:spTree>
    <p:extLst>
      <p:ext uri="{BB962C8B-B14F-4D97-AF65-F5344CB8AC3E}">
        <p14:creationId xmlns:p14="http://schemas.microsoft.com/office/powerpoint/2010/main" val="4038444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857250"/>
          </a:xfrm>
        </p:spPr>
        <p:txBody>
          <a:bodyPr>
            <a:noAutofit/>
          </a:bodyPr>
          <a:lstStyle/>
          <a:p>
            <a:r>
              <a:rPr lang="en-US" sz="3800" dirty="0" smtClean="0"/>
              <a:t>Features</a:t>
            </a:r>
            <a:r>
              <a:rPr lang="en-US" sz="3200" dirty="0" smtClean="0"/>
              <a:t> 6/x</a:t>
            </a:r>
            <a:endParaRPr lang="en-US" sz="2600" dirty="0"/>
          </a:p>
        </p:txBody>
      </p:sp>
      <p:sp>
        <p:nvSpPr>
          <p:cNvPr id="3" name="Content Placeholder 2"/>
          <p:cNvSpPr>
            <a:spLocks noGrp="1"/>
          </p:cNvSpPr>
          <p:nvPr>
            <p:ph idx="1"/>
          </p:nvPr>
        </p:nvSpPr>
        <p:spPr>
          <a:xfrm>
            <a:off x="457200" y="853677"/>
            <a:ext cx="8458200" cy="3699273"/>
          </a:xfrm>
        </p:spPr>
        <p:txBody>
          <a:bodyPr>
            <a:noAutofit/>
          </a:bodyPr>
          <a:lstStyle/>
          <a:p>
            <a:r>
              <a:rPr lang="en-US" sz="1600" u="sng" dirty="0" smtClean="0"/>
              <a:t>SeparateTranslucency</a:t>
            </a:r>
            <a:r>
              <a:rPr lang="en-US" sz="1600" u="sng" dirty="0"/>
              <a:t>:</a:t>
            </a:r>
            <a:r>
              <a:rPr lang="en-US" sz="1600" dirty="0"/>
              <a:t> </a:t>
            </a:r>
            <a:r>
              <a:rPr lang="en-US" sz="1600" dirty="0">
                <a:solidFill>
                  <a:schemeClr val="bg1">
                    <a:lumMod val="50000"/>
                  </a:schemeClr>
                </a:solidFill>
              </a:rPr>
              <a:t>64bit RT and resolve </a:t>
            </a:r>
            <a:r>
              <a:rPr lang="en-US" sz="1600" dirty="0" smtClean="0">
                <a:solidFill>
                  <a:schemeClr val="bg1">
                    <a:lumMod val="50000"/>
                  </a:schemeClr>
                </a:solidFill>
              </a:rPr>
              <a:t>pass</a:t>
            </a:r>
            <a:br>
              <a:rPr lang="en-US" sz="1600" dirty="0" smtClean="0">
                <a:solidFill>
                  <a:schemeClr val="bg1">
                    <a:lumMod val="50000"/>
                  </a:schemeClr>
                </a:solidFill>
              </a:rPr>
            </a:br>
            <a:r>
              <a:rPr lang="en-US" sz="1600" dirty="0" smtClean="0">
                <a:solidFill>
                  <a:schemeClr val="bg1">
                    <a:lumMod val="50000"/>
                  </a:schemeClr>
                </a:solidFill>
              </a:rPr>
              <a:t>but </a:t>
            </a:r>
            <a:r>
              <a:rPr lang="en-US" sz="1600" dirty="0">
                <a:solidFill>
                  <a:schemeClr val="bg1">
                    <a:lumMod val="50000"/>
                  </a:schemeClr>
                </a:solidFill>
              </a:rPr>
              <a:t>32bit HDR with faint </a:t>
            </a:r>
            <a:r>
              <a:rPr lang="en-US" sz="1600" dirty="0" smtClean="0">
                <a:solidFill>
                  <a:schemeClr val="bg1">
                    <a:lumMod val="50000"/>
                  </a:schemeClr>
                </a:solidFill>
              </a:rPr>
              <a:t>translucency has </a:t>
            </a:r>
            <a:r>
              <a:rPr lang="en-US" sz="1600" dirty="0">
                <a:solidFill>
                  <a:schemeClr val="bg1">
                    <a:lumMod val="50000"/>
                  </a:schemeClr>
                </a:solidFill>
              </a:rPr>
              <a:t>quality </a:t>
            </a:r>
            <a:r>
              <a:rPr lang="en-US" sz="1600" dirty="0" smtClean="0">
                <a:solidFill>
                  <a:schemeClr val="bg1">
                    <a:lumMod val="50000"/>
                  </a:schemeClr>
                </a:solidFill>
              </a:rPr>
              <a:t>problems</a:t>
            </a:r>
            <a:br>
              <a:rPr lang="en-US" sz="1600" dirty="0" smtClean="0">
                <a:solidFill>
                  <a:schemeClr val="bg1">
                    <a:lumMod val="50000"/>
                  </a:schemeClr>
                </a:solidFill>
              </a:rPr>
            </a:br>
            <a:r>
              <a:rPr lang="en-US" sz="1600" dirty="0" smtClean="0">
                <a:solidFill>
                  <a:schemeClr val="bg1">
                    <a:lumMod val="50000"/>
                  </a:schemeClr>
                </a:solidFill>
              </a:rPr>
              <a:t>“r.SeparateTranslucency 0” to disable*</a:t>
            </a:r>
          </a:p>
          <a:p>
            <a:endParaRPr lang="en-US" sz="1600" u="sng" dirty="0">
              <a:solidFill>
                <a:schemeClr val="bg1">
                  <a:lumMod val="50000"/>
                </a:schemeClr>
              </a:solidFill>
            </a:endParaRPr>
          </a:p>
          <a:p>
            <a:endParaRPr lang="en-US" sz="1600" u="sng" dirty="0"/>
          </a:p>
          <a:p>
            <a:r>
              <a:rPr lang="en-US" sz="1600" u="sng" dirty="0" smtClean="0"/>
              <a:t>Screen Percentage:</a:t>
            </a:r>
            <a:r>
              <a:rPr lang="en-US" sz="1600" dirty="0" smtClean="0">
                <a:solidFill>
                  <a:schemeClr val="bg1">
                    <a:lumMod val="50000"/>
                  </a:schemeClr>
                </a:solidFill>
              </a:rPr>
              <a:t> Render 3D in lower resolution, extra </a:t>
            </a:r>
            <a:r>
              <a:rPr lang="en-US" sz="1600" dirty="0" err="1" smtClean="0">
                <a:solidFill>
                  <a:schemeClr val="bg1">
                    <a:lumMod val="50000"/>
                  </a:schemeClr>
                </a:solidFill>
              </a:rPr>
              <a:t>upsample</a:t>
            </a:r>
            <a:r>
              <a:rPr lang="en-US" sz="1600" dirty="0" smtClean="0">
                <a:solidFill>
                  <a:schemeClr val="bg1">
                    <a:lumMod val="50000"/>
                  </a:schemeClr>
                </a:solidFill>
              </a:rPr>
              <a:t> pass</a:t>
            </a:r>
            <a:br>
              <a:rPr lang="en-US" sz="1600" dirty="0" smtClean="0">
                <a:solidFill>
                  <a:schemeClr val="bg1">
                    <a:lumMod val="50000"/>
                  </a:schemeClr>
                </a:solidFill>
              </a:rPr>
            </a:br>
            <a:r>
              <a:rPr lang="en-US" sz="1600" dirty="0" smtClean="0">
                <a:solidFill>
                  <a:schemeClr val="bg1">
                    <a:lumMod val="50000"/>
                  </a:schemeClr>
                </a:solidFill>
              </a:rPr>
              <a:t>“</a:t>
            </a:r>
            <a:r>
              <a:rPr lang="en-US" sz="1600" dirty="0" err="1" smtClean="0">
                <a:solidFill>
                  <a:schemeClr val="bg1">
                    <a:lumMod val="50000"/>
                  </a:schemeClr>
                </a:solidFill>
              </a:rPr>
              <a:t>r.ScreenPercentage</a:t>
            </a:r>
            <a:r>
              <a:rPr lang="en-US" sz="1600" dirty="0" smtClean="0">
                <a:solidFill>
                  <a:schemeClr val="bg1">
                    <a:lumMod val="50000"/>
                  </a:schemeClr>
                </a:solidFill>
              </a:rPr>
              <a:t>” / </a:t>
            </a:r>
            <a:r>
              <a:rPr lang="en-US" sz="1600" dirty="0" err="1" smtClean="0">
                <a:solidFill>
                  <a:schemeClr val="bg1">
                    <a:lumMod val="50000"/>
                  </a:schemeClr>
                </a:solidFill>
              </a:rPr>
              <a:t>PostProcessSettings</a:t>
            </a:r>
            <a:r>
              <a:rPr lang="en-US" sz="1600" dirty="0" smtClean="0">
                <a:solidFill>
                  <a:schemeClr val="bg1">
                    <a:lumMod val="50000"/>
                  </a:schemeClr>
                </a:solidFill>
              </a:rPr>
              <a:t> / </a:t>
            </a:r>
            <a:r>
              <a:rPr lang="en-US" sz="1600" dirty="0" err="1" smtClean="0">
                <a:solidFill>
                  <a:schemeClr val="bg1">
                    <a:lumMod val="50000"/>
                  </a:schemeClr>
                </a:solidFill>
              </a:rPr>
              <a:t>WindowedFullscreen</a:t>
            </a:r>
            <a:r>
              <a:rPr lang="en-US" sz="1600" dirty="0" smtClean="0">
                <a:solidFill>
                  <a:schemeClr val="bg1">
                    <a:lumMod val="50000"/>
                  </a:schemeClr>
                </a:solidFill>
              </a:rPr>
              <a:t/>
            </a:r>
            <a:br>
              <a:rPr lang="en-US" sz="1600" dirty="0" smtClean="0">
                <a:solidFill>
                  <a:schemeClr val="bg1">
                    <a:lumMod val="50000"/>
                  </a:schemeClr>
                </a:solidFill>
              </a:rPr>
            </a:br>
            <a:r>
              <a:rPr lang="en-US" sz="1600" dirty="0">
                <a:solidFill>
                  <a:schemeClr val="bg1">
                    <a:lumMod val="50000"/>
                  </a:schemeClr>
                </a:solidFill>
              </a:rPr>
              <a:t>e.g. 80 results in only 80*0.8% </a:t>
            </a:r>
            <a:r>
              <a:rPr lang="en-US" sz="1600" dirty="0" smtClean="0">
                <a:solidFill>
                  <a:schemeClr val="bg1">
                    <a:lumMod val="50000"/>
                  </a:schemeClr>
                </a:solidFill>
              </a:rPr>
              <a:t>pixels, </a:t>
            </a:r>
            <a:r>
              <a:rPr lang="en-US" sz="1600" dirty="0">
                <a:solidFill>
                  <a:schemeClr val="bg1">
                    <a:lumMod val="50000"/>
                  </a:schemeClr>
                </a:solidFill>
              </a:rPr>
              <a:t>affected by “</a:t>
            </a:r>
            <a:r>
              <a:rPr lang="en-US" sz="1600" dirty="0" err="1">
                <a:solidFill>
                  <a:schemeClr val="bg1">
                    <a:lumMod val="50000"/>
                  </a:schemeClr>
                </a:solidFill>
              </a:rPr>
              <a:t>r.SceneRenderTargetResizeMethod</a:t>
            </a:r>
            <a:r>
              <a:rPr lang="en-US" sz="1600" dirty="0">
                <a:solidFill>
                  <a:schemeClr val="bg1">
                    <a:lumMod val="50000"/>
                  </a:schemeClr>
                </a:solidFill>
              </a:rPr>
              <a:t>”</a:t>
            </a:r>
            <a:br>
              <a:rPr lang="en-US" sz="1600" dirty="0">
                <a:solidFill>
                  <a:schemeClr val="bg1">
                    <a:lumMod val="50000"/>
                  </a:schemeClr>
                </a:solidFill>
              </a:rPr>
            </a:br>
            <a:r>
              <a:rPr lang="en-US" sz="1600" dirty="0" smtClean="0">
                <a:solidFill>
                  <a:schemeClr val="bg1">
                    <a:lumMod val="50000"/>
                  </a:schemeClr>
                </a:solidFill>
              </a:rPr>
              <a:t>useful to test if pixel bound</a:t>
            </a:r>
            <a:endParaRPr lang="en-US" sz="1600" dirty="0">
              <a:solidFill>
                <a:schemeClr val="bg1">
                  <a:lumMod val="50000"/>
                </a:schemeClr>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352115"/>
            <a:ext cx="6400800" cy="160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90800" y="3352115"/>
            <a:ext cx="6385560" cy="323165"/>
          </a:xfrm>
          <a:prstGeom prst="rect">
            <a:avLst/>
          </a:prstGeom>
        </p:spPr>
        <p:txBody>
          <a:bodyPr wrap="square">
            <a:spAutoFit/>
          </a:bodyPr>
          <a:lstStyle/>
          <a:p>
            <a:pPr algn="ctr"/>
            <a:r>
              <a:rPr lang="en-US" sz="1500" dirty="0" smtClean="0">
                <a:solidFill>
                  <a:schemeClr val="bg1"/>
                </a:solidFill>
                <a:effectLst>
                  <a:outerShdw blurRad="38100" dist="38100" dir="2700000" algn="tl">
                    <a:srgbClr val="000000">
                      <a:alpha val="43137"/>
                    </a:srgbClr>
                  </a:outerShdw>
                </a:effectLst>
              </a:rPr>
              <a:t>Zoom in with varying “</a:t>
            </a:r>
            <a:r>
              <a:rPr lang="en-US" sz="1500" dirty="0" err="1" smtClean="0">
                <a:solidFill>
                  <a:schemeClr val="bg1"/>
                </a:solidFill>
                <a:effectLst>
                  <a:outerShdw blurRad="38100" dist="38100" dir="2700000" algn="tl">
                    <a:srgbClr val="000000">
                      <a:alpha val="43137"/>
                    </a:srgbClr>
                  </a:outerShdw>
                </a:effectLst>
              </a:rPr>
              <a:t>r.ScreenPercentage</a:t>
            </a:r>
            <a:r>
              <a:rPr lang="en-US" sz="1500" dirty="0" smtClean="0">
                <a:solidFill>
                  <a:schemeClr val="bg1"/>
                </a:solidFill>
                <a:effectLst>
                  <a:outerShdw blurRad="38100" dist="38100" dir="2700000" algn="tl">
                    <a:srgbClr val="000000">
                      <a:alpha val="43137"/>
                    </a:srgbClr>
                  </a:outerShdw>
                </a:effectLst>
              </a:rPr>
              <a:t>”</a:t>
            </a:r>
            <a:endParaRPr lang="en-US" sz="1500"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2590800" y="4632253"/>
            <a:ext cx="1600200" cy="323165"/>
          </a:xfrm>
          <a:prstGeom prst="rect">
            <a:avLst/>
          </a:prstGeom>
        </p:spPr>
        <p:txBody>
          <a:bodyPr wrap="square">
            <a:spAutoFit/>
          </a:bodyPr>
          <a:lstStyle/>
          <a:p>
            <a:r>
              <a:rPr lang="en-US" sz="1500" dirty="0" smtClean="0">
                <a:solidFill>
                  <a:schemeClr val="bg1"/>
                </a:solidFill>
              </a:rPr>
              <a:t>100</a:t>
            </a:r>
            <a:endParaRPr lang="en-US" sz="1500" dirty="0">
              <a:solidFill>
                <a:schemeClr val="bg1"/>
              </a:solidFill>
            </a:endParaRPr>
          </a:p>
        </p:txBody>
      </p:sp>
      <p:sp>
        <p:nvSpPr>
          <p:cNvPr id="10" name="Rectangle 9"/>
          <p:cNvSpPr/>
          <p:nvPr/>
        </p:nvSpPr>
        <p:spPr>
          <a:xfrm>
            <a:off x="4191000" y="4623070"/>
            <a:ext cx="1600200" cy="323165"/>
          </a:xfrm>
          <a:prstGeom prst="rect">
            <a:avLst/>
          </a:prstGeom>
        </p:spPr>
        <p:txBody>
          <a:bodyPr wrap="square">
            <a:spAutoFit/>
          </a:bodyPr>
          <a:lstStyle/>
          <a:p>
            <a:r>
              <a:rPr lang="en-US" sz="1500" dirty="0" smtClean="0">
                <a:solidFill>
                  <a:schemeClr val="bg1"/>
                </a:solidFill>
              </a:rPr>
              <a:t>75</a:t>
            </a:r>
            <a:endParaRPr lang="en-US" sz="1500" dirty="0">
              <a:solidFill>
                <a:schemeClr val="bg1"/>
              </a:solidFill>
            </a:endParaRPr>
          </a:p>
        </p:txBody>
      </p:sp>
      <p:sp>
        <p:nvSpPr>
          <p:cNvPr id="11" name="Rectangle 10"/>
          <p:cNvSpPr/>
          <p:nvPr/>
        </p:nvSpPr>
        <p:spPr>
          <a:xfrm>
            <a:off x="5791200" y="4622583"/>
            <a:ext cx="1600200" cy="323165"/>
          </a:xfrm>
          <a:prstGeom prst="rect">
            <a:avLst/>
          </a:prstGeom>
        </p:spPr>
        <p:txBody>
          <a:bodyPr wrap="square">
            <a:spAutoFit/>
          </a:bodyPr>
          <a:lstStyle/>
          <a:p>
            <a:r>
              <a:rPr lang="en-US" sz="1500" dirty="0" smtClean="0">
                <a:solidFill>
                  <a:schemeClr val="bg1"/>
                </a:solidFill>
              </a:rPr>
              <a:t>50</a:t>
            </a:r>
            <a:endParaRPr lang="en-US" sz="1500" dirty="0">
              <a:solidFill>
                <a:schemeClr val="bg1"/>
              </a:solidFill>
            </a:endParaRPr>
          </a:p>
        </p:txBody>
      </p:sp>
      <p:sp>
        <p:nvSpPr>
          <p:cNvPr id="12" name="Rectangle 11"/>
          <p:cNvSpPr/>
          <p:nvPr/>
        </p:nvSpPr>
        <p:spPr>
          <a:xfrm>
            <a:off x="7376160" y="4623070"/>
            <a:ext cx="1600200" cy="323165"/>
          </a:xfrm>
          <a:prstGeom prst="rect">
            <a:avLst/>
          </a:prstGeom>
        </p:spPr>
        <p:txBody>
          <a:bodyPr wrap="square">
            <a:spAutoFit/>
          </a:bodyPr>
          <a:lstStyle/>
          <a:p>
            <a:r>
              <a:rPr lang="en-US" sz="1500" dirty="0" smtClean="0">
                <a:solidFill>
                  <a:schemeClr val="bg1"/>
                </a:solidFill>
              </a:rPr>
              <a:t>20</a:t>
            </a:r>
            <a:endParaRPr lang="en-US" sz="1500" dirty="0">
              <a:solidFill>
                <a:schemeClr val="bg1"/>
              </a:solidFill>
            </a:endParaRPr>
          </a:p>
        </p:txBody>
      </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796290"/>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643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857250"/>
          </a:xfrm>
        </p:spPr>
        <p:txBody>
          <a:bodyPr>
            <a:noAutofit/>
          </a:bodyPr>
          <a:lstStyle/>
          <a:p>
            <a:r>
              <a:rPr lang="en-US" sz="3800" dirty="0" smtClean="0"/>
              <a:t>Features</a:t>
            </a:r>
            <a:r>
              <a:rPr lang="en-US" sz="3200" dirty="0" smtClean="0"/>
              <a:t> 7/x</a:t>
            </a:r>
            <a:endParaRPr lang="en-US" sz="2600" dirty="0"/>
          </a:p>
        </p:txBody>
      </p:sp>
      <p:sp>
        <p:nvSpPr>
          <p:cNvPr id="3" name="Content Placeholder 2"/>
          <p:cNvSpPr>
            <a:spLocks noGrp="1"/>
          </p:cNvSpPr>
          <p:nvPr>
            <p:ph idx="1"/>
          </p:nvPr>
        </p:nvSpPr>
        <p:spPr>
          <a:xfrm>
            <a:off x="457200" y="777477"/>
            <a:ext cx="8458200" cy="3699273"/>
          </a:xfrm>
        </p:spPr>
        <p:txBody>
          <a:bodyPr>
            <a:noAutofit/>
          </a:bodyPr>
          <a:lstStyle/>
          <a:p>
            <a:r>
              <a:rPr lang="en-US" sz="1600" u="sng" dirty="0"/>
              <a:t>Screen Space </a:t>
            </a:r>
            <a:r>
              <a:rPr lang="en-US" sz="1600" u="sng" dirty="0" smtClean="0"/>
              <a:t>Reflections:</a:t>
            </a:r>
            <a:r>
              <a:rPr lang="en-US" sz="1600" dirty="0" smtClean="0">
                <a:solidFill>
                  <a:schemeClr val="bg1">
                    <a:lumMod val="50000"/>
                  </a:schemeClr>
                </a:solidFill>
              </a:rPr>
              <a:t> Large GPU cost on pixel of low roughness, glossy method is more correct but noisy, “</a:t>
            </a:r>
            <a:r>
              <a:rPr lang="en-US" sz="1600" dirty="0" err="1" smtClean="0">
                <a:solidFill>
                  <a:schemeClr val="bg1">
                    <a:lumMod val="50000"/>
                  </a:schemeClr>
                </a:solidFill>
              </a:rPr>
              <a:t>r.SSR.MaxRoughness</a:t>
            </a:r>
            <a:r>
              <a:rPr lang="en-US" sz="1600" dirty="0" smtClean="0">
                <a:solidFill>
                  <a:schemeClr val="bg1">
                    <a:lumMod val="50000"/>
                  </a:schemeClr>
                </a:solidFill>
              </a:rPr>
              <a:t>” to override Post process setting*</a:t>
            </a:r>
          </a:p>
        </p:txBody>
      </p:sp>
      <p:pic>
        <p:nvPicPr>
          <p:cNvPr id="11" name="Picture 2" descr="D:\MMittring-Z2484-A\UE4\Engine\Documentation\Source\Engine\Rendering\PerformanceProfiling\Guidelines\Images\SS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08" y="1123950"/>
            <a:ext cx="6565198" cy="3886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44508" y="2743885"/>
            <a:ext cx="3166797" cy="323165"/>
          </a:xfrm>
          <a:prstGeom prst="rect">
            <a:avLst/>
          </a:prstGeom>
        </p:spPr>
        <p:txBody>
          <a:bodyPr wrap="square">
            <a:spAutoFit/>
          </a:bodyPr>
          <a:lstStyle/>
          <a:p>
            <a:r>
              <a:rPr lang="en-US" sz="1500" dirty="0" err="1" smtClean="0">
                <a:solidFill>
                  <a:schemeClr val="bg1"/>
                </a:solidFill>
              </a:rPr>
              <a:t>r.SSR.MaxRoughness</a:t>
            </a:r>
            <a:r>
              <a:rPr lang="en-US" sz="1500" dirty="0" smtClean="0">
                <a:solidFill>
                  <a:schemeClr val="bg1"/>
                </a:solidFill>
              </a:rPr>
              <a:t> 0.9</a:t>
            </a:r>
            <a:endParaRPr lang="en-US" sz="1500" dirty="0">
              <a:solidFill>
                <a:schemeClr val="bg1"/>
              </a:solidFill>
            </a:endParaRPr>
          </a:p>
        </p:txBody>
      </p:sp>
      <p:sp>
        <p:nvSpPr>
          <p:cNvPr id="13" name="Rectangle 12"/>
          <p:cNvSpPr/>
          <p:nvPr/>
        </p:nvSpPr>
        <p:spPr>
          <a:xfrm>
            <a:off x="5727107" y="2743885"/>
            <a:ext cx="3217985" cy="323165"/>
          </a:xfrm>
          <a:prstGeom prst="rect">
            <a:avLst/>
          </a:prstGeom>
        </p:spPr>
        <p:txBody>
          <a:bodyPr wrap="square">
            <a:spAutoFit/>
          </a:bodyPr>
          <a:lstStyle/>
          <a:p>
            <a:r>
              <a:rPr lang="en-US" sz="1500" dirty="0" err="1">
                <a:solidFill>
                  <a:schemeClr val="bg1"/>
                </a:solidFill>
              </a:rPr>
              <a:t>r.SSR.MaxRoughness</a:t>
            </a:r>
            <a:r>
              <a:rPr lang="en-US" sz="1500" dirty="0">
                <a:solidFill>
                  <a:schemeClr val="bg1"/>
                </a:solidFill>
              </a:rPr>
              <a:t> </a:t>
            </a:r>
            <a:r>
              <a:rPr lang="en-US" sz="1500" dirty="0" smtClean="0">
                <a:solidFill>
                  <a:schemeClr val="bg1"/>
                </a:solidFill>
              </a:rPr>
              <a:t>0.1 (faster)</a:t>
            </a:r>
            <a:endParaRPr lang="en-US" sz="1500" dirty="0">
              <a:solidFill>
                <a:schemeClr val="bg1"/>
              </a:solidFill>
            </a:endParaRPr>
          </a:p>
        </p:txBody>
      </p:sp>
      <p:sp>
        <p:nvSpPr>
          <p:cNvPr id="14" name="Rectangle 13"/>
          <p:cNvSpPr/>
          <p:nvPr/>
        </p:nvSpPr>
        <p:spPr>
          <a:xfrm>
            <a:off x="2444508" y="4686985"/>
            <a:ext cx="3166797" cy="323165"/>
          </a:xfrm>
          <a:prstGeom prst="rect">
            <a:avLst/>
          </a:prstGeom>
        </p:spPr>
        <p:txBody>
          <a:bodyPr wrap="square">
            <a:spAutoFit/>
          </a:bodyPr>
          <a:lstStyle/>
          <a:p>
            <a:r>
              <a:rPr lang="en-US" sz="1500" dirty="0" smtClean="0">
                <a:solidFill>
                  <a:schemeClr val="bg1"/>
                </a:solidFill>
              </a:rPr>
              <a:t>0.9, show </a:t>
            </a:r>
            <a:r>
              <a:rPr lang="en-US" sz="1500" dirty="0" err="1" smtClean="0">
                <a:solidFill>
                  <a:schemeClr val="bg1"/>
                </a:solidFill>
              </a:rPr>
              <a:t>VisualizeSSR</a:t>
            </a:r>
            <a:endParaRPr lang="en-US" sz="1500" dirty="0">
              <a:solidFill>
                <a:schemeClr val="bg1"/>
              </a:solidFill>
            </a:endParaRPr>
          </a:p>
        </p:txBody>
      </p:sp>
      <p:sp>
        <p:nvSpPr>
          <p:cNvPr id="16" name="Rectangle 15"/>
          <p:cNvSpPr/>
          <p:nvPr/>
        </p:nvSpPr>
        <p:spPr>
          <a:xfrm>
            <a:off x="5727107" y="4690291"/>
            <a:ext cx="3149734" cy="323165"/>
          </a:xfrm>
          <a:prstGeom prst="rect">
            <a:avLst/>
          </a:prstGeom>
        </p:spPr>
        <p:txBody>
          <a:bodyPr wrap="square">
            <a:spAutoFit/>
          </a:bodyPr>
          <a:lstStyle/>
          <a:p>
            <a:r>
              <a:rPr lang="en-US" sz="1500" dirty="0" smtClean="0">
                <a:solidFill>
                  <a:schemeClr val="bg1"/>
                </a:solidFill>
              </a:rPr>
              <a:t>0.1, show </a:t>
            </a:r>
            <a:r>
              <a:rPr lang="en-US" sz="1500" dirty="0" err="1" smtClean="0">
                <a:solidFill>
                  <a:schemeClr val="bg1"/>
                </a:solidFill>
              </a:rPr>
              <a:t>VisualizeSSR</a:t>
            </a:r>
            <a:endParaRPr lang="en-US" sz="1500" dirty="0">
              <a:solidFill>
                <a:schemeClr val="bg1"/>
              </a:solidFill>
            </a:endParaRPr>
          </a:p>
        </p:txBody>
      </p:sp>
    </p:spTree>
    <p:extLst>
      <p:ext uri="{BB962C8B-B14F-4D97-AF65-F5344CB8AC3E}">
        <p14:creationId xmlns:p14="http://schemas.microsoft.com/office/powerpoint/2010/main" val="1446546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857250"/>
          </a:xfrm>
        </p:spPr>
        <p:txBody>
          <a:bodyPr>
            <a:noAutofit/>
          </a:bodyPr>
          <a:lstStyle/>
          <a:p>
            <a:r>
              <a:rPr lang="en-US" sz="3800" dirty="0" smtClean="0"/>
              <a:t>Features</a:t>
            </a:r>
            <a:r>
              <a:rPr lang="en-US" sz="3200" dirty="0" smtClean="0"/>
              <a:t> </a:t>
            </a:r>
            <a:r>
              <a:rPr lang="en-US" sz="3200" dirty="0"/>
              <a:t>8</a:t>
            </a:r>
            <a:r>
              <a:rPr lang="en-US" sz="3200" dirty="0" smtClean="0"/>
              <a:t>/x</a:t>
            </a:r>
            <a:endParaRPr lang="en-US" sz="2600" dirty="0"/>
          </a:p>
        </p:txBody>
      </p:sp>
      <p:sp>
        <p:nvSpPr>
          <p:cNvPr id="3" name="Content Placeholder 2"/>
          <p:cNvSpPr>
            <a:spLocks noGrp="1"/>
          </p:cNvSpPr>
          <p:nvPr>
            <p:ph idx="1"/>
          </p:nvPr>
        </p:nvSpPr>
        <p:spPr>
          <a:xfrm>
            <a:off x="457200" y="777477"/>
            <a:ext cx="8458200" cy="3699273"/>
          </a:xfrm>
        </p:spPr>
        <p:txBody>
          <a:bodyPr>
            <a:noAutofit/>
          </a:bodyPr>
          <a:lstStyle/>
          <a:p>
            <a:r>
              <a:rPr lang="en-US" sz="1600" u="sng" dirty="0" smtClean="0"/>
              <a:t>Translucency Lighting Volume:</a:t>
            </a:r>
            <a:r>
              <a:rPr lang="en-US" sz="1600" dirty="0" smtClean="0">
                <a:solidFill>
                  <a:schemeClr val="bg1">
                    <a:lumMod val="50000"/>
                  </a:schemeClr>
                </a:solidFill>
              </a:rPr>
              <a:t> GPU cost scales ^3 with resolution*,</a:t>
            </a:r>
            <a:br>
              <a:rPr lang="en-US" sz="1600" dirty="0" smtClean="0">
                <a:solidFill>
                  <a:schemeClr val="bg1">
                    <a:lumMod val="50000"/>
                  </a:schemeClr>
                </a:solidFill>
              </a:rPr>
            </a:br>
            <a:r>
              <a:rPr lang="en-US" sz="1600" dirty="0" smtClean="0">
                <a:solidFill>
                  <a:schemeClr val="bg1">
                    <a:lumMod val="50000"/>
                  </a:schemeClr>
                </a:solidFill>
              </a:rPr>
              <a:t>limited size, approximates per pixel lighting, lighting with low</a:t>
            </a:r>
            <a:br>
              <a:rPr lang="en-US" sz="1600" dirty="0" smtClean="0">
                <a:solidFill>
                  <a:schemeClr val="bg1">
                    <a:lumMod val="50000"/>
                  </a:schemeClr>
                </a:solidFill>
              </a:rPr>
            </a:br>
            <a:r>
              <a:rPr lang="en-US" sz="1600" dirty="0" smtClean="0">
                <a:solidFill>
                  <a:schemeClr val="bg1">
                    <a:lumMod val="50000"/>
                  </a:schemeClr>
                </a:solidFill>
              </a:rPr>
              <a:t>resolution can appear blocky or leak through walls</a:t>
            </a:r>
            <a:r>
              <a:rPr lang="en-US" sz="1600" u="sng" dirty="0"/>
              <a:t/>
            </a:r>
            <a:br>
              <a:rPr lang="en-US" sz="1600" u="sng" dirty="0"/>
            </a:br>
            <a:endParaRPr lang="en-US" sz="1600" u="sng" dirty="0" smtClean="0"/>
          </a:p>
          <a:p>
            <a:endParaRPr lang="en-US" sz="2000" u="sng" dirty="0" smtClean="0"/>
          </a:p>
          <a:p>
            <a:r>
              <a:rPr lang="en-US" sz="1600" u="sng" dirty="0" smtClean="0"/>
              <a:t>Occlusion </a:t>
            </a:r>
            <a:r>
              <a:rPr lang="en-US" sz="1600" u="sng" dirty="0"/>
              <a:t>Culling (Occlusion </a:t>
            </a:r>
            <a:r>
              <a:rPr lang="en-US" sz="1600" u="sng" dirty="0" smtClean="0"/>
              <a:t>Query):</a:t>
            </a:r>
            <a:r>
              <a:rPr lang="en-US" sz="1600" dirty="0" smtClean="0">
                <a:solidFill>
                  <a:schemeClr val="bg1">
                    <a:lumMod val="50000"/>
                  </a:schemeClr>
                </a:solidFill>
              </a:rPr>
              <a:t> </a:t>
            </a:r>
            <a:r>
              <a:rPr lang="en-US" sz="1600" dirty="0">
                <a:solidFill>
                  <a:schemeClr val="bg1">
                    <a:lumMod val="50000"/>
                  </a:schemeClr>
                </a:solidFill>
              </a:rPr>
              <a:t>GPU scales </a:t>
            </a:r>
            <a:r>
              <a:rPr lang="en-US" sz="1600" dirty="0" smtClean="0">
                <a:solidFill>
                  <a:schemeClr val="bg1">
                    <a:lumMod val="50000"/>
                  </a:schemeClr>
                </a:solidFill>
              </a:rPr>
              <a:t>with object screen size,</a:t>
            </a:r>
            <a:br>
              <a:rPr lang="en-US" sz="1600" dirty="0" smtClean="0">
                <a:solidFill>
                  <a:schemeClr val="bg1">
                    <a:lumMod val="50000"/>
                  </a:schemeClr>
                </a:solidFill>
              </a:rPr>
            </a:br>
            <a:r>
              <a:rPr lang="en-US" sz="1600" dirty="0" smtClean="0">
                <a:solidFill>
                  <a:schemeClr val="bg1">
                    <a:lumMod val="50000"/>
                  </a:schemeClr>
                </a:solidFill>
              </a:rPr>
              <a:t>CPU </a:t>
            </a:r>
            <a:r>
              <a:rPr lang="en-US" sz="1600" dirty="0">
                <a:solidFill>
                  <a:schemeClr val="bg1">
                    <a:lumMod val="50000"/>
                  </a:schemeClr>
                </a:solidFill>
              </a:rPr>
              <a:t>cost scales with object count, “</a:t>
            </a:r>
            <a:r>
              <a:rPr lang="en-US" sz="1600" dirty="0" smtClean="0">
                <a:solidFill>
                  <a:schemeClr val="bg1">
                    <a:lumMod val="50000"/>
                  </a:schemeClr>
                </a:solidFill>
              </a:rPr>
              <a:t>uneven” distribution </a:t>
            </a:r>
            <a:r>
              <a:rPr lang="en-US" sz="1600" dirty="0">
                <a:solidFill>
                  <a:schemeClr val="bg1">
                    <a:lumMod val="50000"/>
                  </a:schemeClr>
                </a:solidFill>
              </a:rPr>
              <a:t>over frames</a:t>
            </a:r>
            <a:endParaRPr lang="en-US" sz="1600" dirty="0"/>
          </a:p>
          <a:p>
            <a:r>
              <a:rPr lang="en-US" sz="1600" u="sng" dirty="0"/>
              <a:t>Occlusion Culling (</a:t>
            </a:r>
            <a:r>
              <a:rPr lang="en-US" sz="1600" u="sng" dirty="0" smtClean="0"/>
              <a:t>HZB):</a:t>
            </a:r>
            <a:r>
              <a:rPr lang="en-US" sz="1600" dirty="0" smtClean="0">
                <a:solidFill>
                  <a:schemeClr val="bg1">
                    <a:lumMod val="50000"/>
                  </a:schemeClr>
                </a:solidFill>
              </a:rPr>
              <a:t> </a:t>
            </a:r>
            <a:r>
              <a:rPr lang="en-US" sz="1600" dirty="0">
                <a:solidFill>
                  <a:schemeClr val="bg1">
                    <a:lumMod val="50000"/>
                  </a:schemeClr>
                </a:solidFill>
              </a:rPr>
              <a:t>Fixed base cost, low CPU </a:t>
            </a:r>
            <a:r>
              <a:rPr lang="en-US" sz="1600" dirty="0" smtClean="0">
                <a:solidFill>
                  <a:schemeClr val="bg1">
                    <a:lumMod val="50000"/>
                  </a:schemeClr>
                </a:solidFill>
              </a:rPr>
              <a:t>and</a:t>
            </a:r>
            <a:br>
              <a:rPr lang="en-US" sz="1600" dirty="0" smtClean="0">
                <a:solidFill>
                  <a:schemeClr val="bg1">
                    <a:lumMod val="50000"/>
                  </a:schemeClr>
                </a:solidFill>
              </a:rPr>
            </a:br>
            <a:r>
              <a:rPr lang="en-US" sz="1600" dirty="0" smtClean="0">
                <a:solidFill>
                  <a:schemeClr val="bg1">
                    <a:lumMod val="50000"/>
                  </a:schemeClr>
                </a:solidFill>
              </a:rPr>
              <a:t>GPU </a:t>
            </a:r>
            <a:r>
              <a:rPr lang="en-US" sz="1600" dirty="0">
                <a:solidFill>
                  <a:schemeClr val="bg1">
                    <a:lumMod val="50000"/>
                  </a:schemeClr>
                </a:solidFill>
              </a:rPr>
              <a:t>cost per object, </a:t>
            </a:r>
            <a:r>
              <a:rPr lang="en-US" sz="1600" dirty="0" smtClean="0">
                <a:solidFill>
                  <a:schemeClr val="bg1">
                    <a:lumMod val="50000"/>
                  </a:schemeClr>
                </a:solidFill>
              </a:rPr>
              <a:t>more conservative with object screen size</a:t>
            </a:r>
            <a:br>
              <a:rPr lang="en-US" sz="1600" dirty="0" smtClean="0">
                <a:solidFill>
                  <a:schemeClr val="bg1">
                    <a:lumMod val="50000"/>
                  </a:schemeClr>
                </a:solidFill>
              </a:rPr>
            </a:br>
            <a:r>
              <a:rPr lang="en-US" sz="1600" dirty="0" smtClean="0">
                <a:solidFill>
                  <a:schemeClr val="bg1">
                    <a:lumMod val="50000"/>
                  </a:schemeClr>
                </a:solidFill>
              </a:rPr>
              <a:t>still </a:t>
            </a:r>
            <a:r>
              <a:rPr lang="en-US" sz="1600" dirty="0">
                <a:solidFill>
                  <a:schemeClr val="bg1">
                    <a:lumMod val="50000"/>
                  </a:schemeClr>
                </a:solidFill>
              </a:rPr>
              <a:t>has some issues</a:t>
            </a:r>
          </a:p>
          <a:p>
            <a:endParaRPr lang="en-US" sz="1600" dirty="0" smtClean="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519758"/>
            <a:ext cx="8073872" cy="96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7455" y="2253329"/>
            <a:ext cx="2034616" cy="10804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580236" y="3486150"/>
            <a:ext cx="990600" cy="323165"/>
          </a:xfrm>
          <a:prstGeom prst="rect">
            <a:avLst/>
          </a:prstGeom>
        </p:spPr>
        <p:txBody>
          <a:bodyPr wrap="square">
            <a:spAutoFit/>
          </a:bodyPr>
          <a:lstStyle/>
          <a:p>
            <a:r>
              <a:rPr lang="en-US" sz="1500" dirty="0" smtClean="0">
                <a:solidFill>
                  <a:schemeClr val="bg1"/>
                </a:solidFill>
              </a:rPr>
              <a:t>HZB Mip1</a:t>
            </a:r>
            <a:endParaRPr lang="en-US" sz="1500" dirty="0">
              <a:solidFill>
                <a:schemeClr val="bg1"/>
              </a:solidFill>
            </a:endParaRPr>
          </a:p>
        </p:txBody>
      </p:sp>
      <p:sp>
        <p:nvSpPr>
          <p:cNvPr id="15" name="Rectangle 14"/>
          <p:cNvSpPr/>
          <p:nvPr/>
        </p:nvSpPr>
        <p:spPr>
          <a:xfrm>
            <a:off x="6248400" y="3486150"/>
            <a:ext cx="990600" cy="323165"/>
          </a:xfrm>
          <a:prstGeom prst="rect">
            <a:avLst/>
          </a:prstGeom>
        </p:spPr>
        <p:txBody>
          <a:bodyPr wrap="square">
            <a:spAutoFit/>
          </a:bodyPr>
          <a:lstStyle/>
          <a:p>
            <a:r>
              <a:rPr lang="en-US" sz="1500" dirty="0" smtClean="0">
                <a:solidFill>
                  <a:schemeClr val="bg1"/>
                </a:solidFill>
              </a:rPr>
              <a:t>HZB Mip2</a:t>
            </a:r>
            <a:endParaRPr lang="en-US" sz="1500" dirty="0">
              <a:solidFill>
                <a:schemeClr val="bg1"/>
              </a:solidFill>
            </a:endParaRPr>
          </a:p>
        </p:txBody>
      </p:sp>
      <p:sp>
        <p:nvSpPr>
          <p:cNvPr id="16" name="Rectangle 15"/>
          <p:cNvSpPr/>
          <p:nvPr/>
        </p:nvSpPr>
        <p:spPr>
          <a:xfrm>
            <a:off x="4875136" y="3486150"/>
            <a:ext cx="990600" cy="323165"/>
          </a:xfrm>
          <a:prstGeom prst="rect">
            <a:avLst/>
          </a:prstGeom>
        </p:spPr>
        <p:txBody>
          <a:bodyPr wrap="square">
            <a:spAutoFit/>
          </a:bodyPr>
          <a:lstStyle/>
          <a:p>
            <a:r>
              <a:rPr lang="en-US" sz="1500" dirty="0" smtClean="0">
                <a:solidFill>
                  <a:schemeClr val="bg1"/>
                </a:solidFill>
              </a:rPr>
              <a:t>HZB Mip3</a:t>
            </a:r>
            <a:endParaRPr lang="en-US" sz="1500" dirty="0">
              <a:solidFill>
                <a:schemeClr val="bg1"/>
              </a:solidFill>
            </a:endParaRPr>
          </a:p>
        </p:txBody>
      </p:sp>
      <p:sp>
        <p:nvSpPr>
          <p:cNvPr id="17" name="Rectangle 16"/>
          <p:cNvSpPr/>
          <p:nvPr/>
        </p:nvSpPr>
        <p:spPr>
          <a:xfrm>
            <a:off x="3505200" y="3486150"/>
            <a:ext cx="990600" cy="323165"/>
          </a:xfrm>
          <a:prstGeom prst="rect">
            <a:avLst/>
          </a:prstGeom>
        </p:spPr>
        <p:txBody>
          <a:bodyPr wrap="square">
            <a:spAutoFit/>
          </a:bodyPr>
          <a:lstStyle/>
          <a:p>
            <a:r>
              <a:rPr lang="en-US" sz="1500" dirty="0" smtClean="0">
                <a:solidFill>
                  <a:schemeClr val="bg1"/>
                </a:solidFill>
              </a:rPr>
              <a:t>HZB Mip4</a:t>
            </a:r>
            <a:endParaRPr lang="en-US" sz="1500" dirty="0">
              <a:solidFill>
                <a:schemeClr val="bg1"/>
              </a:solidFill>
            </a:endParaRPr>
          </a:p>
        </p:txBody>
      </p:sp>
      <p:sp>
        <p:nvSpPr>
          <p:cNvPr id="18" name="Rectangle 17"/>
          <p:cNvSpPr/>
          <p:nvPr/>
        </p:nvSpPr>
        <p:spPr>
          <a:xfrm>
            <a:off x="2209800" y="3486150"/>
            <a:ext cx="990600" cy="323165"/>
          </a:xfrm>
          <a:prstGeom prst="rect">
            <a:avLst/>
          </a:prstGeom>
        </p:spPr>
        <p:txBody>
          <a:bodyPr wrap="square">
            <a:spAutoFit/>
          </a:bodyPr>
          <a:lstStyle/>
          <a:p>
            <a:r>
              <a:rPr lang="en-US" sz="1500" dirty="0" smtClean="0">
                <a:solidFill>
                  <a:schemeClr val="bg1"/>
                </a:solidFill>
              </a:rPr>
              <a:t>HZB Mip5</a:t>
            </a:r>
            <a:endParaRPr lang="en-US" sz="1500" dirty="0">
              <a:solidFill>
                <a:schemeClr val="bg1"/>
              </a:solidFill>
            </a:endParaRPr>
          </a:p>
        </p:txBody>
      </p:sp>
      <p:sp>
        <p:nvSpPr>
          <p:cNvPr id="19" name="Rectangle 18"/>
          <p:cNvSpPr/>
          <p:nvPr/>
        </p:nvSpPr>
        <p:spPr>
          <a:xfrm>
            <a:off x="838200" y="3486150"/>
            <a:ext cx="990600" cy="323165"/>
          </a:xfrm>
          <a:prstGeom prst="rect">
            <a:avLst/>
          </a:prstGeom>
        </p:spPr>
        <p:txBody>
          <a:bodyPr wrap="square">
            <a:spAutoFit/>
          </a:bodyPr>
          <a:lstStyle/>
          <a:p>
            <a:r>
              <a:rPr lang="en-US" sz="1500" dirty="0" smtClean="0">
                <a:solidFill>
                  <a:schemeClr val="bg1"/>
                </a:solidFill>
              </a:rPr>
              <a:t>HZB Mip6</a:t>
            </a:r>
            <a:endParaRPr lang="en-US" sz="1500" dirty="0">
              <a:solidFill>
                <a:schemeClr val="bg1"/>
              </a:solidFill>
            </a:endParaRPr>
          </a:p>
        </p:txBody>
      </p:sp>
      <p:pic>
        <p:nvPicPr>
          <p:cNvPr id="615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94" r="-367" b="9827"/>
          <a:stretch/>
        </p:blipFill>
        <p:spPr bwMode="auto">
          <a:xfrm>
            <a:off x="6886556" y="819150"/>
            <a:ext cx="2025516" cy="10676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295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857250"/>
          </a:xfrm>
        </p:spPr>
        <p:txBody>
          <a:bodyPr>
            <a:noAutofit/>
          </a:bodyPr>
          <a:lstStyle/>
          <a:p>
            <a:r>
              <a:rPr lang="en-US" sz="3800" dirty="0" smtClean="0"/>
              <a:t>Features</a:t>
            </a:r>
            <a:r>
              <a:rPr lang="en-US" sz="3200" dirty="0" smtClean="0"/>
              <a:t> 9/x</a:t>
            </a:r>
            <a:endParaRPr lang="en-US" sz="2600" dirty="0"/>
          </a:p>
        </p:txBody>
      </p:sp>
      <p:sp>
        <p:nvSpPr>
          <p:cNvPr id="3" name="Content Placeholder 2"/>
          <p:cNvSpPr>
            <a:spLocks noGrp="1"/>
          </p:cNvSpPr>
          <p:nvPr>
            <p:ph idx="1"/>
          </p:nvPr>
        </p:nvSpPr>
        <p:spPr>
          <a:xfrm>
            <a:off x="457200" y="777477"/>
            <a:ext cx="8458200" cy="3699273"/>
          </a:xfrm>
        </p:spPr>
        <p:txBody>
          <a:bodyPr>
            <a:noAutofit/>
          </a:bodyPr>
          <a:lstStyle/>
          <a:p>
            <a:r>
              <a:rPr lang="en-US" sz="1600" u="sng" dirty="0" smtClean="0"/>
              <a:t>Post Process Settings:</a:t>
            </a:r>
            <a:r>
              <a:rPr lang="en-US" sz="1600" dirty="0" smtClean="0">
                <a:solidFill>
                  <a:schemeClr val="bg1">
                    <a:lumMod val="50000"/>
                  </a:schemeClr>
                </a:solidFill>
              </a:rPr>
              <a:t> Multiple volume get blended (lerp in priority order,</a:t>
            </a:r>
            <a:br>
              <a:rPr lang="en-US" sz="1600" dirty="0" smtClean="0">
                <a:solidFill>
                  <a:schemeClr val="bg1">
                    <a:lumMod val="50000"/>
                  </a:schemeClr>
                </a:solidFill>
              </a:rPr>
            </a:br>
            <a:r>
              <a:rPr lang="en-US" sz="1600" dirty="0" smtClean="0">
                <a:solidFill>
                  <a:schemeClr val="bg1">
                    <a:lumMod val="50000"/>
                  </a:schemeClr>
                </a:solidFill>
              </a:rPr>
              <a:t>using weight and property checkbox as mask), if not unbound checkbox is</a:t>
            </a:r>
            <a:br>
              <a:rPr lang="en-US" sz="1600" dirty="0" smtClean="0">
                <a:solidFill>
                  <a:schemeClr val="bg1">
                    <a:lumMod val="50000"/>
                  </a:schemeClr>
                </a:solidFill>
              </a:rPr>
            </a:br>
            <a:r>
              <a:rPr lang="en-US" sz="1600" dirty="0" smtClean="0">
                <a:solidFill>
                  <a:schemeClr val="bg1">
                    <a:lumMod val="50000"/>
                  </a:schemeClr>
                </a:solidFill>
              </a:rPr>
              <a:t>not set the weight is computed with camera distance to the volume and</a:t>
            </a:r>
            <a:br>
              <a:rPr lang="en-US" sz="1600" dirty="0" smtClean="0">
                <a:solidFill>
                  <a:schemeClr val="bg1">
                    <a:lumMod val="50000"/>
                  </a:schemeClr>
                </a:solidFill>
              </a:rPr>
            </a:br>
            <a:r>
              <a:rPr lang="en-US" sz="1600" dirty="0" smtClean="0">
                <a:solidFill>
                  <a:schemeClr val="bg1">
                    <a:lumMod val="50000"/>
                  </a:schemeClr>
                </a:solidFill>
              </a:rPr>
              <a:t>the blend radius</a:t>
            </a:r>
          </a:p>
          <a:p>
            <a:endParaRPr lang="en-US" sz="1600" u="sng" dirty="0" smtClean="0"/>
          </a:p>
          <a:p>
            <a:endParaRPr lang="en-US" sz="1600" u="sng" dirty="0"/>
          </a:p>
          <a:p>
            <a:r>
              <a:rPr lang="en-US" sz="1600" u="sng" dirty="0" err="1" smtClean="0"/>
              <a:t>PostProcess</a:t>
            </a:r>
            <a:r>
              <a:rPr lang="en-US" sz="1600" u="sng" dirty="0" smtClean="0"/>
              <a:t> </a:t>
            </a:r>
            <a:r>
              <a:rPr lang="en-US" sz="1600" u="sng" dirty="0"/>
              <a:t>Materials:</a:t>
            </a:r>
            <a:r>
              <a:rPr lang="en-US" sz="1600" dirty="0">
                <a:solidFill>
                  <a:schemeClr val="bg1">
                    <a:lumMod val="50000"/>
                  </a:schemeClr>
                </a:solidFill>
              </a:rPr>
              <a:t> Full screen pass not combined </a:t>
            </a:r>
            <a:r>
              <a:rPr lang="en-US" sz="1600" dirty="0" err="1" smtClean="0">
                <a:solidFill>
                  <a:schemeClr val="bg1">
                    <a:lumMod val="50000"/>
                  </a:schemeClr>
                </a:solidFill>
              </a:rPr>
              <a:t>withother</a:t>
            </a:r>
            <a:r>
              <a:rPr lang="en-US" sz="1600" dirty="0" smtClean="0">
                <a:solidFill>
                  <a:schemeClr val="bg1">
                    <a:lumMod val="50000"/>
                  </a:schemeClr>
                </a:solidFill>
              </a:rPr>
              <a:t> </a:t>
            </a:r>
            <a:r>
              <a:rPr lang="en-US" sz="1600" dirty="0">
                <a:solidFill>
                  <a:schemeClr val="bg1">
                    <a:lumMod val="50000"/>
                  </a:schemeClr>
                </a:solidFill>
              </a:rPr>
              <a:t>passes,</a:t>
            </a:r>
            <a:br>
              <a:rPr lang="en-US" sz="1600" dirty="0">
                <a:solidFill>
                  <a:schemeClr val="bg1">
                    <a:lumMod val="50000"/>
                  </a:schemeClr>
                </a:solidFill>
              </a:rPr>
            </a:br>
            <a:r>
              <a:rPr lang="en-US" sz="1600" dirty="0">
                <a:solidFill>
                  <a:schemeClr val="bg1">
                    <a:lumMod val="50000"/>
                  </a:schemeClr>
                </a:solidFill>
              </a:rPr>
              <a:t>“Before/After Tone mapper” affects interaction with </a:t>
            </a:r>
            <a:r>
              <a:rPr lang="en-US" sz="1600" dirty="0" err="1" smtClean="0">
                <a:solidFill>
                  <a:schemeClr val="bg1">
                    <a:lumMod val="50000"/>
                  </a:schemeClr>
                </a:solidFill>
              </a:rPr>
              <a:t>TemporalAA</a:t>
            </a:r>
            <a:r>
              <a:rPr lang="en-US" sz="1600" dirty="0" smtClean="0">
                <a:solidFill>
                  <a:schemeClr val="bg1">
                    <a:lumMod val="50000"/>
                  </a:schemeClr>
                </a:solidFill>
              </a:rPr>
              <a:t> also performance </a:t>
            </a:r>
            <a:r>
              <a:rPr lang="en-US" sz="1600" dirty="0">
                <a:solidFill>
                  <a:schemeClr val="bg1">
                    <a:lumMod val="50000"/>
                  </a:schemeClr>
                </a:solidFill>
              </a:rPr>
              <a:t>and look,</a:t>
            </a:r>
            <a:br>
              <a:rPr lang="en-US" sz="1600" dirty="0">
                <a:solidFill>
                  <a:schemeClr val="bg1">
                    <a:lumMod val="50000"/>
                  </a:schemeClr>
                </a:solidFill>
              </a:rPr>
            </a:br>
            <a:r>
              <a:rPr lang="en-US" sz="1600" dirty="0">
                <a:solidFill>
                  <a:schemeClr val="bg1">
                    <a:lumMod val="50000"/>
                  </a:schemeClr>
                </a:solidFill>
              </a:rPr>
              <a:t>“Material Instance </a:t>
            </a:r>
            <a:r>
              <a:rPr lang="en-US" sz="1600" dirty="0" err="1">
                <a:solidFill>
                  <a:schemeClr val="bg1">
                    <a:lumMod val="50000"/>
                  </a:schemeClr>
                </a:solidFill>
              </a:rPr>
              <a:t>Params</a:t>
            </a:r>
            <a:r>
              <a:rPr lang="en-US" sz="1600" dirty="0">
                <a:solidFill>
                  <a:schemeClr val="bg1">
                    <a:lumMod val="50000"/>
                  </a:schemeClr>
                </a:solidFill>
              </a:rPr>
              <a:t>” get blended on CPU to a </a:t>
            </a:r>
            <a:r>
              <a:rPr lang="en-US" sz="1600" dirty="0" smtClean="0">
                <a:solidFill>
                  <a:schemeClr val="bg1">
                    <a:lumMod val="50000"/>
                  </a:schemeClr>
                </a:solidFill>
              </a:rPr>
              <a:t>single</a:t>
            </a:r>
            <a:br>
              <a:rPr lang="en-US" sz="1600" dirty="0" smtClean="0">
                <a:solidFill>
                  <a:schemeClr val="bg1">
                    <a:lumMod val="50000"/>
                  </a:schemeClr>
                </a:solidFill>
              </a:rPr>
            </a:br>
            <a:r>
              <a:rPr lang="en-US" sz="1600" dirty="0" smtClean="0">
                <a:solidFill>
                  <a:schemeClr val="bg1">
                    <a:lumMod val="50000"/>
                  </a:schemeClr>
                </a:solidFill>
              </a:rPr>
              <a:t>full </a:t>
            </a:r>
            <a:r>
              <a:rPr lang="en-US" sz="1600" dirty="0">
                <a:solidFill>
                  <a:schemeClr val="bg1">
                    <a:lumMod val="50000"/>
                  </a:schemeClr>
                </a:solidFill>
              </a:rPr>
              <a:t>screen </a:t>
            </a:r>
            <a:r>
              <a:rPr lang="en-US" sz="1600" dirty="0" smtClean="0">
                <a:solidFill>
                  <a:schemeClr val="bg1">
                    <a:lumMod val="50000"/>
                  </a:schemeClr>
                </a:solidFill>
              </a:rPr>
              <a:t>pass</a:t>
            </a:r>
            <a:endParaRPr lang="en-US" sz="1600" dirty="0">
              <a:solidFill>
                <a:schemeClr val="bg1">
                  <a:lumMod val="50000"/>
                </a:schemeClr>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777203"/>
            <a:ext cx="1854261" cy="1620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459" y="3181350"/>
            <a:ext cx="2921402"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887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857250"/>
          </a:xfrm>
        </p:spPr>
        <p:txBody>
          <a:bodyPr>
            <a:noAutofit/>
          </a:bodyPr>
          <a:lstStyle/>
          <a:p>
            <a:r>
              <a:rPr lang="en-US" sz="3800" dirty="0" smtClean="0"/>
              <a:t>Features</a:t>
            </a:r>
            <a:r>
              <a:rPr lang="en-US" sz="3200" dirty="0" smtClean="0"/>
              <a:t> 10/x</a:t>
            </a:r>
            <a:endParaRPr lang="en-US" sz="2600" dirty="0"/>
          </a:p>
        </p:txBody>
      </p:sp>
      <p:sp>
        <p:nvSpPr>
          <p:cNvPr id="3" name="Content Placeholder 2"/>
          <p:cNvSpPr>
            <a:spLocks noGrp="1"/>
          </p:cNvSpPr>
          <p:nvPr>
            <p:ph idx="1"/>
          </p:nvPr>
        </p:nvSpPr>
        <p:spPr>
          <a:xfrm>
            <a:off x="457200" y="777477"/>
            <a:ext cx="8458200" cy="3699273"/>
          </a:xfrm>
        </p:spPr>
        <p:txBody>
          <a:bodyPr>
            <a:noAutofit/>
          </a:bodyPr>
          <a:lstStyle/>
          <a:p>
            <a:r>
              <a:rPr lang="en-US" sz="1600" u="sng" dirty="0" err="1" smtClean="0"/>
              <a:t>ColorGrading</a:t>
            </a:r>
            <a:r>
              <a:rPr lang="en-US" sz="1600" u="sng" dirty="0" smtClean="0"/>
              <a:t> (LUT):</a:t>
            </a:r>
            <a:r>
              <a:rPr lang="en-US" sz="1600" dirty="0" smtClean="0">
                <a:solidFill>
                  <a:schemeClr val="bg1">
                    <a:lumMod val="50000"/>
                  </a:schemeClr>
                </a:solidFill>
              </a:rPr>
              <a:t> Up to 4 16x16x16 textures can blended into a single LUT, blending is very fast, Final LUT is applied in Tone mapper pass*, Since recently optimized out if not needed,</a:t>
            </a:r>
            <a:br>
              <a:rPr lang="en-US" sz="1600" dirty="0" smtClean="0">
                <a:solidFill>
                  <a:schemeClr val="bg1">
                    <a:lumMod val="50000"/>
                  </a:schemeClr>
                </a:solidFill>
              </a:rPr>
            </a:br>
            <a:r>
              <a:rPr lang="en-US" sz="1600" dirty="0" smtClean="0">
                <a:solidFill>
                  <a:schemeClr val="bg1">
                    <a:lumMod val="50000"/>
                  </a:schemeClr>
                </a:solidFill>
              </a:rPr>
              <a:t>New tone mapper offers some flexibility and is faster</a:t>
            </a:r>
          </a:p>
          <a:p>
            <a:r>
              <a:rPr lang="en-US" sz="1600" dirty="0" smtClean="0"/>
              <a:t>…</a:t>
            </a:r>
          </a:p>
          <a:p>
            <a:endParaRPr lang="en-US" sz="1600" dirty="0" smtClean="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8619" y="1809750"/>
            <a:ext cx="3332981" cy="26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235" y="1809750"/>
            <a:ext cx="3656365" cy="260508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443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4191000" cy="857250"/>
          </a:xfrm>
        </p:spPr>
        <p:txBody>
          <a:bodyPr/>
          <a:lstStyle/>
          <a:p>
            <a:r>
              <a:rPr lang="en-US" dirty="0" smtClean="0"/>
              <a:t>Scalability</a:t>
            </a:r>
            <a:endParaRPr lang="en-US" dirty="0"/>
          </a:p>
        </p:txBody>
      </p:sp>
      <p:pic>
        <p:nvPicPr>
          <p:cNvPr id="1026" name="Picture 2" descr="D:\MMittring-Z2484-A\UE4\Engine\Documentation\Source\Engine\Rendering\Scalability\ScalabilityReference\Images\ScaleR_ViewQual.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211" r="2395" b="13370"/>
          <a:stretch/>
        </p:blipFill>
        <p:spPr bwMode="auto">
          <a:xfrm>
            <a:off x="4572000" y="716280"/>
            <a:ext cx="438912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8899" y="1733550"/>
            <a:ext cx="2394498"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0" y="419785"/>
            <a:ext cx="1744980" cy="323165"/>
          </a:xfrm>
          <a:prstGeom prst="rect">
            <a:avLst/>
          </a:prstGeom>
        </p:spPr>
        <p:txBody>
          <a:bodyPr wrap="square">
            <a:spAutoFit/>
          </a:bodyPr>
          <a:lstStyle/>
          <a:p>
            <a:r>
              <a:rPr lang="en-US" sz="1500" dirty="0" smtClean="0">
                <a:solidFill>
                  <a:schemeClr val="bg1"/>
                </a:solidFill>
              </a:rPr>
              <a:t>In Editor UI</a:t>
            </a:r>
            <a:endParaRPr lang="en-US" sz="1500" dirty="0">
              <a:solidFill>
                <a:schemeClr val="bg1"/>
              </a:solidFill>
            </a:endParaRPr>
          </a:p>
        </p:txBody>
      </p:sp>
      <p:sp>
        <p:nvSpPr>
          <p:cNvPr id="6" name="Rectangle 5"/>
          <p:cNvSpPr/>
          <p:nvPr/>
        </p:nvSpPr>
        <p:spPr>
          <a:xfrm>
            <a:off x="2038899" y="1410385"/>
            <a:ext cx="1744980" cy="323165"/>
          </a:xfrm>
          <a:prstGeom prst="rect">
            <a:avLst/>
          </a:prstGeom>
        </p:spPr>
        <p:txBody>
          <a:bodyPr wrap="square">
            <a:spAutoFit/>
          </a:bodyPr>
          <a:lstStyle/>
          <a:p>
            <a:r>
              <a:rPr lang="en-US" sz="1500" dirty="0" smtClean="0">
                <a:solidFill>
                  <a:schemeClr val="bg1"/>
                </a:solidFill>
              </a:rPr>
              <a:t>Fortnite WIP</a:t>
            </a:r>
            <a:endParaRPr lang="en-US" sz="1500" dirty="0">
              <a:solidFill>
                <a:schemeClr val="bg1"/>
              </a:solidFill>
            </a:endParaRPr>
          </a:p>
        </p:txBody>
      </p:sp>
    </p:spTree>
    <p:extLst>
      <p:ext uri="{BB962C8B-B14F-4D97-AF65-F5344CB8AC3E}">
        <p14:creationId xmlns:p14="http://schemas.microsoft.com/office/powerpoint/2010/main" val="22081392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Scalability: Hierarchy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83335153"/>
              </p:ext>
            </p:extLst>
          </p:nvPr>
        </p:nvGraphicFramePr>
        <p:xfrm>
          <a:off x="304800" y="1155123"/>
          <a:ext cx="8534400" cy="685800"/>
        </p:xfrm>
        <a:graphic>
          <a:graphicData uri="http://schemas.openxmlformats.org/drawingml/2006/table">
            <a:tbl>
              <a:tblPr bandRow="1">
                <a:tableStyleId>{5C22544A-7EE6-4342-B048-85BDC9FD1C3A}</a:tableStyleId>
              </a:tblPr>
              <a:tblGrid>
                <a:gridCol w="4267200"/>
                <a:gridCol w="4267200"/>
              </a:tblGrid>
              <a:tr h="685800">
                <a:tc>
                  <a:txBody>
                    <a:bodyPr/>
                    <a:lstStyle/>
                    <a:p>
                      <a:pPr algn="r"/>
                      <a:r>
                        <a:rPr lang="en-US" dirty="0" smtClean="0">
                          <a:solidFill>
                            <a:schemeClr val="bg1"/>
                          </a:solidFill>
                        </a:rPr>
                        <a:t>Engine defaults</a:t>
                      </a:r>
                      <a:br>
                        <a:rPr lang="en-US" dirty="0" smtClean="0">
                          <a:solidFill>
                            <a:schemeClr val="bg1"/>
                          </a:solidFill>
                        </a:rPr>
                      </a:br>
                      <a:r>
                        <a:rPr lang="en-US" dirty="0" smtClean="0">
                          <a:solidFill>
                            <a:schemeClr val="bg1"/>
                          </a:solidFill>
                        </a:rPr>
                        <a:t>(project/game code specific)</a:t>
                      </a: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Bloom, </a:t>
                      </a:r>
                      <a:r>
                        <a:rPr lang="en-US" dirty="0" err="1" smtClean="0">
                          <a:solidFill>
                            <a:schemeClr val="bg1"/>
                          </a:solidFill>
                        </a:rPr>
                        <a:t>Tonemapper</a:t>
                      </a:r>
                      <a:r>
                        <a:rPr lang="en-US" dirty="0" smtClean="0">
                          <a:solidFill>
                            <a:schemeClr val="bg1"/>
                          </a:solidFill>
                        </a:rPr>
                        <a:t>, </a:t>
                      </a:r>
                      <a:r>
                        <a:rPr lang="en-US" dirty="0" err="1" smtClean="0">
                          <a:solidFill>
                            <a:schemeClr val="bg1"/>
                          </a:solidFill>
                        </a:rPr>
                        <a:t>EyeAdaptation</a:t>
                      </a:r>
                      <a:r>
                        <a:rPr lang="en-US" dirty="0" smtClean="0">
                          <a:solidFill>
                            <a:schemeClr val="bg1"/>
                          </a:solidFill>
                        </a:rPr>
                        <a:t>, </a:t>
                      </a:r>
                      <a:r>
                        <a:rPr lang="en-US" dirty="0" err="1" smtClean="0">
                          <a:solidFill>
                            <a:schemeClr val="bg1"/>
                          </a:solidFill>
                        </a:rPr>
                        <a:t>TemporalAA</a:t>
                      </a:r>
                      <a:r>
                        <a:rPr lang="en-US" dirty="0" smtClean="0">
                          <a:solidFill>
                            <a:schemeClr val="bg1"/>
                          </a:solidFill>
                        </a:rPr>
                        <a:t>, SSAO, SSR, </a:t>
                      </a:r>
                      <a:r>
                        <a:rPr lang="en-US" dirty="0" err="1" smtClean="0">
                          <a:solidFill>
                            <a:schemeClr val="bg1"/>
                          </a:solidFill>
                        </a:rPr>
                        <a:t>MotionBlur</a:t>
                      </a:r>
                      <a:r>
                        <a:rPr lang="en-US" dirty="0" smtClean="0">
                          <a:solidFill>
                            <a:schemeClr val="bg1"/>
                          </a:solidFill>
                        </a:rPr>
                        <a:t>, …</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96845545"/>
              </p:ext>
            </p:extLst>
          </p:nvPr>
        </p:nvGraphicFramePr>
        <p:xfrm>
          <a:off x="304800" y="1916430"/>
          <a:ext cx="8534400" cy="640080"/>
        </p:xfrm>
        <a:graphic>
          <a:graphicData uri="http://schemas.openxmlformats.org/drawingml/2006/table">
            <a:tbl>
              <a:tblPr bandRow="1">
                <a:tableStyleId>{5C22544A-7EE6-4342-B048-85BDC9FD1C3A}</a:tableStyleId>
              </a:tblPr>
              <a:tblGrid>
                <a:gridCol w="4267200"/>
                <a:gridCol w="4267200"/>
              </a:tblGrid>
              <a:tr h="236162">
                <a:tc>
                  <a:txBody>
                    <a:bodyPr/>
                    <a:lstStyle/>
                    <a:p>
                      <a:pPr algn="r"/>
                      <a:r>
                        <a:rPr lang="en-US" dirty="0" smtClean="0">
                          <a:solidFill>
                            <a:schemeClr val="bg1"/>
                          </a:solidFill>
                        </a:rPr>
                        <a:t>Content</a:t>
                      </a:r>
                      <a:br>
                        <a:rPr lang="en-US" dirty="0" smtClean="0">
                          <a:solidFill>
                            <a:schemeClr val="bg1"/>
                          </a:solidFill>
                        </a:rPr>
                      </a:br>
                      <a:r>
                        <a:rPr lang="en-US" dirty="0" smtClean="0">
                          <a:solidFill>
                            <a:schemeClr val="bg1"/>
                          </a:solidFill>
                        </a:rPr>
                        <a:t>(Art/Design controlled)</a:t>
                      </a: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Lights / objects / materials,</a:t>
                      </a:r>
                      <a:br>
                        <a:rPr lang="en-US" dirty="0" smtClean="0">
                          <a:solidFill>
                            <a:schemeClr val="bg1"/>
                          </a:solidFill>
                        </a:rPr>
                      </a:br>
                      <a:r>
                        <a:rPr lang="en-US" dirty="0" smtClean="0">
                          <a:solidFill>
                            <a:schemeClr val="bg1"/>
                          </a:solidFill>
                        </a:rPr>
                        <a:t>post process settings, … </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25867466"/>
              </p:ext>
            </p:extLst>
          </p:nvPr>
        </p:nvGraphicFramePr>
        <p:xfrm>
          <a:off x="304800" y="2633805"/>
          <a:ext cx="8534400" cy="693362"/>
        </p:xfrm>
        <a:graphic>
          <a:graphicData uri="http://schemas.openxmlformats.org/drawingml/2006/table">
            <a:tbl>
              <a:tblPr bandRow="1">
                <a:tableStyleId>{5C22544A-7EE6-4342-B048-85BDC9FD1C3A}</a:tableStyleId>
              </a:tblPr>
              <a:tblGrid>
                <a:gridCol w="4267200"/>
                <a:gridCol w="4267200"/>
              </a:tblGrid>
              <a:tr h="693362">
                <a:tc>
                  <a:txBody>
                    <a:bodyPr/>
                    <a:lstStyle/>
                    <a:p>
                      <a:pPr algn="r"/>
                      <a:r>
                        <a:rPr lang="en-US" dirty="0" smtClean="0">
                          <a:solidFill>
                            <a:schemeClr val="bg1"/>
                          </a:solidFill>
                        </a:rPr>
                        <a:t>~35 engine console variables</a:t>
                      </a: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800" dirty="0" smtClean="0">
                          <a:solidFill>
                            <a:schemeClr val="bg1"/>
                          </a:solidFill>
                        </a:rPr>
                        <a:t>“</a:t>
                      </a:r>
                      <a:r>
                        <a:rPr lang="en-US" sz="1800" dirty="0" err="1" smtClean="0">
                          <a:solidFill>
                            <a:schemeClr val="bg1"/>
                          </a:solidFill>
                        </a:rPr>
                        <a:t>r.FastBlurThreshold</a:t>
                      </a:r>
                      <a:r>
                        <a:rPr lang="en-US" sz="1800" dirty="0" smtClean="0">
                          <a:solidFill>
                            <a:schemeClr val="bg1"/>
                          </a:solidFill>
                        </a:rPr>
                        <a:t>”, “</a:t>
                      </a:r>
                      <a:r>
                        <a:rPr lang="en-US" sz="1800" dirty="0" err="1" smtClean="0">
                          <a:solidFill>
                            <a:schemeClr val="bg1"/>
                          </a:solidFill>
                        </a:rPr>
                        <a:t>r.MaxAnisotropy</a:t>
                      </a:r>
                      <a:r>
                        <a:rPr lang="en-US" sz="1800" dirty="0" smtClean="0">
                          <a:solidFill>
                            <a:schemeClr val="bg1"/>
                          </a:solidFill>
                        </a:rPr>
                        <a:t>”, “</a:t>
                      </a:r>
                      <a:r>
                        <a:rPr lang="en-US" sz="1800" dirty="0" err="1" smtClean="0">
                          <a:solidFill>
                            <a:schemeClr val="bg1"/>
                          </a:solidFill>
                        </a:rPr>
                        <a:t>r.DetailMode</a:t>
                      </a:r>
                      <a:r>
                        <a:rPr lang="en-US" sz="1800" dirty="0" smtClean="0">
                          <a:solidFill>
                            <a:schemeClr val="bg1"/>
                          </a:solidFill>
                        </a:rPr>
                        <a:t>”, “</a:t>
                      </a:r>
                      <a:r>
                        <a:rPr lang="en-US" sz="1800" dirty="0" err="1" smtClean="0">
                          <a:solidFill>
                            <a:schemeClr val="bg1"/>
                          </a:solidFill>
                        </a:rPr>
                        <a:t>UI.BlurRadius</a:t>
                      </a:r>
                      <a:r>
                        <a:rPr lang="en-US" sz="1800" dirty="0" smtClean="0">
                          <a:solidFill>
                            <a:schemeClr val="bg1"/>
                          </a:solidFill>
                        </a:rPr>
                        <a:t>”, ...</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3876091"/>
              </p:ext>
            </p:extLst>
          </p:nvPr>
        </p:nvGraphicFramePr>
        <p:xfrm>
          <a:off x="304800" y="3402330"/>
          <a:ext cx="8534400" cy="445857"/>
        </p:xfrm>
        <a:graphic>
          <a:graphicData uri="http://schemas.openxmlformats.org/drawingml/2006/table">
            <a:tbl>
              <a:tblPr bandRow="1">
                <a:tableStyleId>{5C22544A-7EE6-4342-B048-85BDC9FD1C3A}</a:tableStyleId>
              </a:tblPr>
              <a:tblGrid>
                <a:gridCol w="4267200"/>
                <a:gridCol w="4267200"/>
              </a:tblGrid>
              <a:tr h="445857">
                <a:tc>
                  <a:txBody>
                    <a:bodyPr/>
                    <a:lstStyle/>
                    <a:p>
                      <a:pPr algn="r"/>
                      <a:r>
                        <a:rPr lang="en-US" dirty="0" smtClean="0">
                          <a:solidFill>
                            <a:schemeClr val="bg1"/>
                          </a:solidFill>
                        </a:rPr>
                        <a:t>~6 “</a:t>
                      </a:r>
                      <a:r>
                        <a:rPr lang="en-US" dirty="0" err="1" smtClean="0">
                          <a:solidFill>
                            <a:schemeClr val="bg1"/>
                          </a:solidFill>
                        </a:rPr>
                        <a:t>sg</a:t>
                      </a:r>
                      <a:r>
                        <a:rPr lang="en-US" dirty="0" smtClean="0">
                          <a:solidFill>
                            <a:schemeClr val="bg1"/>
                          </a:solidFill>
                        </a:rPr>
                        <a:t>.” console variables (scalability group)</a:t>
                      </a: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800" dirty="0" smtClean="0">
                          <a:solidFill>
                            <a:schemeClr val="bg1"/>
                          </a:solidFill>
                        </a:rPr>
                        <a:t>“</a:t>
                      </a:r>
                      <a:r>
                        <a:rPr lang="en-US" sz="1800" dirty="0" err="1" smtClean="0">
                          <a:solidFill>
                            <a:schemeClr val="bg1"/>
                          </a:solidFill>
                        </a:rPr>
                        <a:t>sg.Effects</a:t>
                      </a:r>
                      <a:r>
                        <a:rPr lang="en-US" sz="1800" dirty="0" smtClean="0">
                          <a:solidFill>
                            <a:schemeClr val="bg1"/>
                          </a:solidFill>
                        </a:rPr>
                        <a:t>”, “sg.ShadowQuality”, …</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17904121"/>
              </p:ext>
            </p:extLst>
          </p:nvPr>
        </p:nvGraphicFramePr>
        <p:xfrm>
          <a:off x="304800" y="3943351"/>
          <a:ext cx="8534400" cy="381000"/>
        </p:xfrm>
        <a:graphic>
          <a:graphicData uri="http://schemas.openxmlformats.org/drawingml/2006/table">
            <a:tbl>
              <a:tblPr bandRow="1">
                <a:tableStyleId>{5C22544A-7EE6-4342-B048-85BDC9FD1C3A}</a:tableStyleId>
              </a:tblPr>
              <a:tblGrid>
                <a:gridCol w="4267200"/>
                <a:gridCol w="4267200"/>
              </a:tblGrid>
              <a:tr h="381000">
                <a:tc>
                  <a:txBody>
                    <a:bodyPr/>
                    <a:lstStyle/>
                    <a:p>
                      <a:pPr algn="r"/>
                      <a:r>
                        <a:rPr lang="en-US" dirty="0" smtClean="0">
                          <a:solidFill>
                            <a:schemeClr val="bg1"/>
                          </a:solidFill>
                        </a:rPr>
                        <a:t>1 console command</a:t>
                      </a: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dirty="0" smtClean="0">
                          <a:solidFill>
                            <a:schemeClr val="bg1"/>
                          </a:solidFill>
                        </a:rPr>
                        <a:t>“</a:t>
                      </a:r>
                      <a:r>
                        <a:rPr lang="en-US" sz="1800" dirty="0" smtClean="0">
                          <a:solidFill>
                            <a:schemeClr val="bg1"/>
                          </a:solidFill>
                        </a:rPr>
                        <a:t>Scalability</a:t>
                      </a:r>
                      <a:r>
                        <a:rPr lang="en-US" dirty="0" smtClean="0">
                          <a:solidFill>
                            <a:schemeClr val="bg1"/>
                          </a:solidFill>
                        </a:rPr>
                        <a:t>”</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r>
            </a:tbl>
          </a:graphicData>
        </a:graphic>
      </p:graphicFrame>
    </p:spTree>
    <p:extLst>
      <p:ext uri="{BB962C8B-B14F-4D97-AF65-F5344CB8AC3E}">
        <p14:creationId xmlns:p14="http://schemas.microsoft.com/office/powerpoint/2010/main" val="271163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Console Variables 101</a:t>
            </a:r>
            <a:endParaRPr lang="en-US" dirty="0"/>
          </a:p>
        </p:txBody>
      </p:sp>
      <p:sp>
        <p:nvSpPr>
          <p:cNvPr id="3" name="Content Placeholder 2"/>
          <p:cNvSpPr>
            <a:spLocks noGrp="1"/>
          </p:cNvSpPr>
          <p:nvPr>
            <p:ph idx="1"/>
          </p:nvPr>
        </p:nvSpPr>
        <p:spPr>
          <a:xfrm>
            <a:off x="457200" y="1143000"/>
            <a:ext cx="8229600" cy="2724150"/>
          </a:xfrm>
        </p:spPr>
        <p:txBody>
          <a:bodyPr>
            <a:noAutofit/>
          </a:bodyPr>
          <a:lstStyle/>
          <a:p>
            <a:r>
              <a:rPr lang="en-US" sz="2100" dirty="0" smtClean="0"/>
              <a:t>Discover: “</a:t>
            </a:r>
            <a:r>
              <a:rPr lang="en-US" sz="2100" dirty="0" err="1" smtClean="0"/>
              <a:t>DumpConsoleCommands</a:t>
            </a:r>
            <a:r>
              <a:rPr lang="en-US" sz="2100" dirty="0" smtClean="0"/>
              <a:t>”, </a:t>
            </a:r>
            <a:r>
              <a:rPr lang="en-US" sz="2100" dirty="0" err="1" smtClean="0"/>
              <a:t>AutoCompletion</a:t>
            </a:r>
            <a:endParaRPr lang="en-US" sz="2100" dirty="0" smtClean="0"/>
          </a:p>
          <a:p>
            <a:r>
              <a:rPr lang="en-US" sz="2100" dirty="0" smtClean="0"/>
              <a:t>Typed: </a:t>
            </a:r>
            <a:r>
              <a:rPr lang="en-US" sz="2100" dirty="0" err="1" smtClean="0"/>
              <a:t>int</a:t>
            </a:r>
            <a:r>
              <a:rPr lang="en-US" sz="2100" dirty="0" smtClean="0"/>
              <a:t> / float / string / </a:t>
            </a:r>
            <a:r>
              <a:rPr lang="en-US" sz="2100" dirty="0" err="1" smtClean="0"/>
              <a:t>int</a:t>
            </a:r>
            <a:r>
              <a:rPr lang="en-US" sz="2100" dirty="0" smtClean="0"/>
              <a:t>&amp; / float&amp;</a:t>
            </a:r>
          </a:p>
          <a:p>
            <a:r>
              <a:rPr lang="en-US" sz="2100" dirty="0" smtClean="0"/>
              <a:t>Flags: e.g. </a:t>
            </a:r>
            <a:r>
              <a:rPr lang="en-US" sz="2100" dirty="0" err="1" smtClean="0"/>
              <a:t>ECVF_Cheat</a:t>
            </a:r>
            <a:r>
              <a:rPr lang="en-US" sz="2100" dirty="0" smtClean="0"/>
              <a:t> (compiled out in Shipping)</a:t>
            </a:r>
          </a:p>
          <a:p>
            <a:r>
              <a:rPr lang="en-US" sz="2100" dirty="0" err="1" smtClean="0"/>
              <a:t>GetValueOnRenderThread</a:t>
            </a:r>
            <a:r>
              <a:rPr lang="en-US" sz="2100" dirty="0" smtClean="0"/>
              <a:t>() / </a:t>
            </a:r>
            <a:r>
              <a:rPr lang="en-US" sz="2100" dirty="0" err="1" smtClean="0"/>
              <a:t>GetValueOnGameThread</a:t>
            </a:r>
            <a:r>
              <a:rPr lang="en-US" sz="2100" dirty="0"/>
              <a:t>()</a:t>
            </a:r>
            <a:endParaRPr lang="en-US" sz="2100" dirty="0" smtClean="0"/>
          </a:p>
          <a:p>
            <a:r>
              <a:rPr lang="en-US" sz="2100" dirty="0" smtClean="0"/>
              <a:t>Expresses user wish (Don’t change by code, don’t store state)</a:t>
            </a:r>
          </a:p>
          <a:p>
            <a:r>
              <a:rPr lang="en-US" sz="2100" dirty="0" smtClean="0"/>
              <a:t>Don’t query each frame, use “static” on the object pointer</a:t>
            </a:r>
          </a:p>
          <a:p>
            <a:endParaRPr lang="en-US" sz="2100" dirty="0"/>
          </a:p>
        </p:txBody>
      </p:sp>
      <p:graphicFrame>
        <p:nvGraphicFramePr>
          <p:cNvPr id="4" name="Table 3"/>
          <p:cNvGraphicFramePr>
            <a:graphicFrameLocks noGrp="1"/>
          </p:cNvGraphicFramePr>
          <p:nvPr>
            <p:extLst>
              <p:ext uri="{D42A27DB-BD31-4B8C-83A1-F6EECF244321}">
                <p14:modId xmlns:p14="http://schemas.microsoft.com/office/powerpoint/2010/main" val="4201866952"/>
              </p:ext>
            </p:extLst>
          </p:nvPr>
        </p:nvGraphicFramePr>
        <p:xfrm>
          <a:off x="4495800" y="3790950"/>
          <a:ext cx="4495800" cy="1143000"/>
        </p:xfrm>
        <a:graphic>
          <a:graphicData uri="http://schemas.openxmlformats.org/drawingml/2006/table">
            <a:tbl>
              <a:tblPr firstRow="1" bandRow="1">
                <a:tableStyleId>{5C22544A-7EE6-4342-B048-85BDC9FD1C3A}</a:tableStyleId>
              </a:tblPr>
              <a:tblGrid>
                <a:gridCol w="3048000"/>
                <a:gridCol w="1447800"/>
              </a:tblGrid>
              <a:tr h="285750">
                <a:tc>
                  <a:txBody>
                    <a:bodyPr/>
                    <a:lstStyle/>
                    <a:p>
                      <a:r>
                        <a:rPr lang="en-US" sz="1400" dirty="0" smtClean="0"/>
                        <a:t>Editor </a:t>
                      </a:r>
                      <a:r>
                        <a:rPr lang="en-US" sz="1400" dirty="0" err="1" smtClean="0"/>
                        <a:t>OutputLog</a:t>
                      </a:r>
                      <a:r>
                        <a:rPr lang="en-US" sz="1400" dirty="0" smtClean="0"/>
                        <a:t> or in game console</a:t>
                      </a:r>
                      <a:endParaRPr lang="en-US" sz="1400" dirty="0"/>
                    </a:p>
                  </a:txBody>
                  <a:tcPr marT="34290" marB="34290"/>
                </a:tc>
                <a:tc>
                  <a:txBody>
                    <a:bodyPr/>
                    <a:lstStyle/>
                    <a:p>
                      <a:r>
                        <a:rPr lang="en-US" sz="1400" dirty="0" smtClean="0"/>
                        <a:t>Function</a:t>
                      </a:r>
                      <a:endParaRPr lang="en-US" sz="1400" dirty="0"/>
                    </a:p>
                  </a:txBody>
                  <a:tcPr marT="34290" marB="34290"/>
                </a:tc>
              </a:tr>
              <a:tr h="285750">
                <a:tc>
                  <a:txBody>
                    <a:bodyPr/>
                    <a:lstStyle/>
                    <a:p>
                      <a:r>
                        <a:rPr lang="en-US" sz="1400" dirty="0" err="1" smtClean="0"/>
                        <a:t>CVarName</a:t>
                      </a:r>
                      <a:r>
                        <a:rPr lang="en-US" sz="1400" dirty="0" smtClean="0"/>
                        <a:t> ?</a:t>
                      </a:r>
                      <a:endParaRPr lang="en-US" sz="1400" dirty="0"/>
                    </a:p>
                  </a:txBody>
                  <a:tcPr marT="34290" marB="34290"/>
                </a:tc>
                <a:tc>
                  <a:txBody>
                    <a:bodyPr/>
                    <a:lstStyle/>
                    <a:p>
                      <a:r>
                        <a:rPr lang="en-US" sz="1400" dirty="0" smtClean="0"/>
                        <a:t>Get help text</a:t>
                      </a:r>
                      <a:endParaRPr lang="en-US" sz="1400" dirty="0"/>
                    </a:p>
                  </a:txBody>
                  <a:tcPr marT="34290" marB="34290"/>
                </a:tc>
              </a:tr>
              <a:tr h="285750">
                <a:tc>
                  <a:txBody>
                    <a:bodyPr/>
                    <a:lstStyle/>
                    <a:p>
                      <a:r>
                        <a:rPr lang="en-US" sz="1400" dirty="0" err="1" smtClean="0"/>
                        <a:t>CVarName</a:t>
                      </a:r>
                      <a:endParaRPr lang="en-US" sz="1400" dirty="0"/>
                    </a:p>
                  </a:txBody>
                  <a:tcPr marT="34290" marB="34290"/>
                </a:tc>
                <a:tc>
                  <a:txBody>
                    <a:bodyPr/>
                    <a:lstStyle/>
                    <a:p>
                      <a:r>
                        <a:rPr lang="en-US" sz="1400" dirty="0" smtClean="0"/>
                        <a:t>Get current</a:t>
                      </a:r>
                      <a:r>
                        <a:rPr lang="en-US" sz="1400" baseline="0" dirty="0" smtClean="0"/>
                        <a:t> state</a:t>
                      </a:r>
                      <a:endParaRPr lang="en-US" sz="1400" dirty="0"/>
                    </a:p>
                  </a:txBody>
                  <a:tcPr marT="34290" marB="34290"/>
                </a:tc>
              </a:tr>
              <a:tr h="285750">
                <a:tc>
                  <a:txBody>
                    <a:bodyPr/>
                    <a:lstStyle/>
                    <a:p>
                      <a:r>
                        <a:rPr lang="en-US" sz="1400" dirty="0" err="1" smtClean="0"/>
                        <a:t>CVarName</a:t>
                      </a:r>
                      <a:r>
                        <a:rPr lang="en-US" sz="1400" baseline="0" dirty="0" smtClean="0"/>
                        <a:t> &lt;value&gt;</a:t>
                      </a:r>
                      <a:endParaRPr lang="en-US" sz="1400" dirty="0"/>
                    </a:p>
                  </a:txBody>
                  <a:tcPr marT="34290" marB="34290"/>
                </a:tc>
                <a:tc>
                  <a:txBody>
                    <a:bodyPr/>
                    <a:lstStyle/>
                    <a:p>
                      <a:r>
                        <a:rPr lang="en-US" sz="1400" dirty="0" smtClean="0"/>
                        <a:t>Set value</a:t>
                      </a:r>
                      <a:endParaRPr lang="en-US" sz="1400" dirty="0"/>
                    </a:p>
                  </a:txBody>
                  <a:tcPr marT="34290" marB="34290"/>
                </a:tc>
              </a:tr>
            </a:tbl>
          </a:graphicData>
        </a:graphic>
      </p:graphicFrame>
    </p:spTree>
    <p:extLst>
      <p:ext uri="{BB962C8B-B14F-4D97-AF65-F5344CB8AC3E}">
        <p14:creationId xmlns:p14="http://schemas.microsoft.com/office/powerpoint/2010/main" val="7013931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ConsoleVariables.ini</a:t>
            </a:r>
            <a:endParaRPr lang="en-US" dirty="0"/>
          </a:p>
        </p:txBody>
      </p:sp>
      <p:sp>
        <p:nvSpPr>
          <p:cNvPr id="3" name="Content Placeholder 2"/>
          <p:cNvSpPr>
            <a:spLocks noGrp="1"/>
          </p:cNvSpPr>
          <p:nvPr>
            <p:ph idx="1"/>
          </p:nvPr>
        </p:nvSpPr>
        <p:spPr>
          <a:xfrm>
            <a:off x="457200" y="1200151"/>
            <a:ext cx="4648200" cy="3394472"/>
          </a:xfrm>
        </p:spPr>
        <p:txBody>
          <a:bodyPr>
            <a:normAutofit/>
          </a:bodyPr>
          <a:lstStyle/>
          <a:p>
            <a:r>
              <a:rPr lang="en-US" sz="2400" dirty="0" smtClean="0"/>
              <a:t>Developer override*</a:t>
            </a:r>
          </a:p>
          <a:p>
            <a:r>
              <a:rPr lang="en-US" sz="2400" dirty="0" smtClean="0"/>
              <a:t>Don’t use for shipping</a:t>
            </a:r>
          </a:p>
          <a:p>
            <a:r>
              <a:rPr lang="en-US" sz="2400" dirty="0" smtClean="0"/>
              <a:t>Data driven (no recompile)</a:t>
            </a:r>
          </a:p>
          <a:p>
            <a:r>
              <a:rPr lang="en-US" sz="2400" dirty="0" smtClean="0"/>
              <a:t>Applied on startup</a:t>
            </a:r>
          </a:p>
          <a:p>
            <a:endParaRPr lang="en-US" sz="2400" dirty="0" smtClean="0"/>
          </a:p>
          <a:p>
            <a:endParaRPr lang="en-US" sz="2400" dirty="0" smtClean="0"/>
          </a:p>
          <a:p>
            <a:endParaRPr lang="en-US" sz="2400" dirty="0"/>
          </a:p>
        </p:txBody>
      </p:sp>
      <p:sp>
        <p:nvSpPr>
          <p:cNvPr id="7" name="Rectangle 6"/>
          <p:cNvSpPr/>
          <p:nvPr/>
        </p:nvSpPr>
        <p:spPr>
          <a:xfrm>
            <a:off x="5410200" y="1885950"/>
            <a:ext cx="3505200" cy="3034911"/>
          </a:xfrm>
          <a:prstGeom prst="rect">
            <a:avLst/>
          </a:prstGeom>
          <a:solidFill>
            <a:schemeClr val="tx1">
              <a:lumMod val="65000"/>
              <a:lumOff val="3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500" dirty="0">
                <a:solidFill>
                  <a:schemeClr val="bg1"/>
                </a:solidFill>
                <a:latin typeface="+mj-lt"/>
              </a:rPr>
              <a:t>; The name comparison is not </a:t>
            </a:r>
            <a:r>
              <a:rPr lang="en-US" sz="1500" dirty="0" smtClean="0">
                <a:solidFill>
                  <a:schemeClr val="bg1"/>
                </a:solidFill>
                <a:latin typeface="+mj-lt"/>
              </a:rPr>
              <a:t>case</a:t>
            </a:r>
          </a:p>
          <a:p>
            <a:r>
              <a:rPr lang="en-US" sz="1500" dirty="0" smtClean="0">
                <a:solidFill>
                  <a:schemeClr val="bg1"/>
                </a:solidFill>
                <a:latin typeface="+mj-lt"/>
              </a:rPr>
              <a:t>; sensitive </a:t>
            </a:r>
            <a:r>
              <a:rPr lang="en-US" sz="1500" dirty="0">
                <a:solidFill>
                  <a:schemeClr val="bg1"/>
                </a:solidFill>
                <a:latin typeface="+mj-lt"/>
              </a:rPr>
              <a:t>and if the </a:t>
            </a:r>
            <a:r>
              <a:rPr lang="en-US" sz="1500" dirty="0" smtClean="0">
                <a:solidFill>
                  <a:schemeClr val="bg1"/>
                </a:solidFill>
                <a:latin typeface="+mj-lt"/>
              </a:rPr>
              <a:t>variable</a:t>
            </a:r>
          </a:p>
          <a:p>
            <a:r>
              <a:rPr lang="en-US" sz="1500" dirty="0" smtClean="0">
                <a:solidFill>
                  <a:schemeClr val="bg1"/>
                </a:solidFill>
                <a:latin typeface="+mj-lt"/>
              </a:rPr>
              <a:t>; doesn't </a:t>
            </a:r>
            <a:r>
              <a:rPr lang="en-US" sz="1500" dirty="0">
                <a:solidFill>
                  <a:schemeClr val="bg1"/>
                </a:solidFill>
                <a:latin typeface="+mj-lt"/>
              </a:rPr>
              <a:t>exists it's </a:t>
            </a:r>
            <a:r>
              <a:rPr lang="en-US" sz="1500" dirty="0" smtClean="0">
                <a:solidFill>
                  <a:schemeClr val="bg1"/>
                </a:solidFill>
                <a:latin typeface="+mj-lt"/>
              </a:rPr>
              <a:t>silently</a:t>
            </a:r>
          </a:p>
          <a:p>
            <a:r>
              <a:rPr lang="en-US" sz="1500" dirty="0" smtClean="0">
                <a:solidFill>
                  <a:schemeClr val="bg1"/>
                </a:solidFill>
                <a:latin typeface="+mj-lt"/>
              </a:rPr>
              <a:t>; ignored</a:t>
            </a:r>
            <a:r>
              <a:rPr lang="en-US" sz="1500" dirty="0">
                <a:solidFill>
                  <a:schemeClr val="bg1"/>
                </a:solidFill>
                <a:latin typeface="+mj-lt"/>
              </a:rPr>
              <a:t>.</a:t>
            </a:r>
          </a:p>
          <a:p>
            <a:endParaRPr lang="en-US" sz="1500" dirty="0">
              <a:solidFill>
                <a:schemeClr val="bg1"/>
              </a:solidFill>
              <a:latin typeface="+mj-lt"/>
            </a:endParaRPr>
          </a:p>
          <a:p>
            <a:r>
              <a:rPr lang="en-US" sz="1500" dirty="0" smtClean="0">
                <a:solidFill>
                  <a:schemeClr val="bg1"/>
                </a:solidFill>
                <a:latin typeface="+mj-lt"/>
              </a:rPr>
              <a:t>r.ShaderDevelopmentMode = 1</a:t>
            </a:r>
            <a:endParaRPr lang="en-US" sz="1500" dirty="0">
              <a:solidFill>
                <a:schemeClr val="bg1"/>
              </a:solidFill>
              <a:latin typeface="+mj-lt"/>
            </a:endParaRPr>
          </a:p>
          <a:p>
            <a:r>
              <a:rPr lang="en-US" sz="1500" dirty="0">
                <a:solidFill>
                  <a:schemeClr val="bg1"/>
                </a:solidFill>
                <a:latin typeface="+mj-lt"/>
              </a:rPr>
              <a:t>con.MinLogVerbosity = </a:t>
            </a:r>
            <a:r>
              <a:rPr lang="en-US" sz="1500" dirty="0" smtClean="0">
                <a:solidFill>
                  <a:schemeClr val="bg1"/>
                </a:solidFill>
                <a:latin typeface="+mj-lt"/>
              </a:rPr>
              <a:t>10</a:t>
            </a:r>
          </a:p>
          <a:p>
            <a:r>
              <a:rPr lang="en-US" sz="1500" dirty="0" smtClean="0">
                <a:solidFill>
                  <a:schemeClr val="bg1"/>
                </a:solidFill>
                <a:latin typeface="+mj-lt"/>
              </a:rPr>
              <a:t>;r.DumpShaderDebugInfo = 1</a:t>
            </a:r>
            <a:endParaRPr lang="en-US" sz="1500" dirty="0">
              <a:solidFill>
                <a:schemeClr val="bg1"/>
              </a:solidFill>
              <a:latin typeface="+mj-lt"/>
            </a:endParaRPr>
          </a:p>
          <a:p>
            <a:endParaRPr lang="en-US" sz="1500" dirty="0" smtClean="0">
              <a:solidFill>
                <a:schemeClr val="bg1"/>
              </a:solidFill>
              <a:latin typeface="+mj-lt"/>
            </a:endParaRPr>
          </a:p>
          <a:p>
            <a:r>
              <a:rPr lang="en-US" sz="1500" dirty="0" smtClean="0">
                <a:solidFill>
                  <a:schemeClr val="bg1"/>
                </a:solidFill>
                <a:latin typeface="+mj-lt"/>
              </a:rPr>
              <a:t>; </a:t>
            </a:r>
            <a:r>
              <a:rPr lang="en-US" sz="1500" dirty="0">
                <a:solidFill>
                  <a:schemeClr val="bg1"/>
                </a:solidFill>
                <a:latin typeface="+mj-lt"/>
              </a:rPr>
              <a:t>comment lines with “;”</a:t>
            </a:r>
          </a:p>
          <a:p>
            <a:r>
              <a:rPr lang="en-US" sz="1500" dirty="0">
                <a:solidFill>
                  <a:schemeClr val="bg1"/>
                </a:solidFill>
                <a:latin typeface="+mj-lt"/>
              </a:rPr>
              <a:t>;r.DBuffer=1</a:t>
            </a:r>
          </a:p>
        </p:txBody>
      </p:sp>
    </p:spTree>
    <p:extLst>
      <p:ext uri="{BB962C8B-B14F-4D97-AF65-F5344CB8AC3E}">
        <p14:creationId xmlns:p14="http://schemas.microsoft.com/office/powerpoint/2010/main" val="21354177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[Base/Default]Scalability.ini</a:t>
            </a:r>
            <a:endParaRPr lang="en-US" dirty="0"/>
          </a:p>
        </p:txBody>
      </p:sp>
      <p:sp>
        <p:nvSpPr>
          <p:cNvPr id="3" name="Content Placeholder 2"/>
          <p:cNvSpPr>
            <a:spLocks noGrp="1"/>
          </p:cNvSpPr>
          <p:nvPr>
            <p:ph idx="1"/>
          </p:nvPr>
        </p:nvSpPr>
        <p:spPr>
          <a:xfrm>
            <a:off x="457200" y="1200151"/>
            <a:ext cx="8382000" cy="3394472"/>
          </a:xfrm>
        </p:spPr>
        <p:txBody>
          <a:bodyPr>
            <a:normAutofit/>
          </a:bodyPr>
          <a:lstStyle/>
          <a:p>
            <a:r>
              <a:rPr lang="en-US" sz="2400" dirty="0" smtClean="0"/>
              <a:t>Defines actual settings of the options presented to the user</a:t>
            </a:r>
          </a:p>
          <a:p>
            <a:r>
              <a:rPr lang="en-US" sz="2400" dirty="0"/>
              <a:t>Data driven (no recompile)</a:t>
            </a:r>
          </a:p>
          <a:p>
            <a:r>
              <a:rPr lang="en-US" sz="2400" dirty="0" smtClean="0"/>
              <a:t>Implemented as callback of</a:t>
            </a:r>
            <a:br>
              <a:rPr lang="en-US" sz="2400" dirty="0" smtClean="0"/>
            </a:br>
            <a:r>
              <a:rPr lang="en-US" sz="2400" dirty="0" smtClean="0"/>
              <a:t>“</a:t>
            </a:r>
            <a:r>
              <a:rPr lang="en-US" sz="2400" dirty="0" err="1" smtClean="0"/>
              <a:t>sg</a:t>
            </a:r>
            <a:r>
              <a:rPr lang="en-US" sz="2400" dirty="0" smtClean="0"/>
              <a:t>.” console variables</a:t>
            </a:r>
          </a:p>
          <a:p>
            <a:r>
              <a:rPr lang="en-US" sz="2400" dirty="0" smtClean="0"/>
              <a:t>Projects/Platforms can adjust</a:t>
            </a:r>
            <a:br>
              <a:rPr lang="en-US" sz="2400" dirty="0" smtClean="0"/>
            </a:br>
            <a:r>
              <a:rPr lang="en-US" sz="2400" dirty="0" smtClean="0"/>
              <a:t>through directory override</a:t>
            </a:r>
          </a:p>
          <a:p>
            <a:endParaRPr lang="en-US" sz="2400" dirty="0" smtClean="0"/>
          </a:p>
          <a:p>
            <a:endParaRPr lang="en-US" sz="2400" dirty="0" smtClean="0"/>
          </a:p>
          <a:p>
            <a:endParaRPr lang="en-US" sz="2400" dirty="0"/>
          </a:p>
        </p:txBody>
      </p:sp>
      <p:sp>
        <p:nvSpPr>
          <p:cNvPr id="5" name="Rectangle 4"/>
          <p:cNvSpPr/>
          <p:nvPr/>
        </p:nvSpPr>
        <p:spPr>
          <a:xfrm>
            <a:off x="5410200" y="1809750"/>
            <a:ext cx="3505200" cy="3111111"/>
          </a:xfrm>
          <a:prstGeom prst="rect">
            <a:avLst/>
          </a:prstGeom>
          <a:solidFill>
            <a:schemeClr val="tx1">
              <a:lumMod val="65000"/>
              <a:lumOff val="3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500" dirty="0" smtClean="0">
                <a:solidFill>
                  <a:schemeClr val="bg1"/>
                </a:solidFill>
                <a:latin typeface="+mj-lt"/>
              </a:rPr>
              <a:t>[</a:t>
            </a:r>
            <a:r>
              <a:rPr lang="en-US" sz="1500" dirty="0">
                <a:solidFill>
                  <a:schemeClr val="bg1"/>
                </a:solidFill>
                <a:latin typeface="+mj-lt"/>
              </a:rPr>
              <a:t>AntiAliasingQuality@0]</a:t>
            </a:r>
          </a:p>
          <a:p>
            <a:r>
              <a:rPr lang="en-US" sz="1500" dirty="0">
                <a:solidFill>
                  <a:schemeClr val="bg1"/>
                </a:solidFill>
                <a:latin typeface="+mj-lt"/>
              </a:rPr>
              <a:t>r.PostProcessAAQuality=0</a:t>
            </a:r>
          </a:p>
          <a:p>
            <a:r>
              <a:rPr lang="en-US" sz="1500" dirty="0">
                <a:solidFill>
                  <a:schemeClr val="bg1"/>
                </a:solidFill>
                <a:latin typeface="+mj-lt"/>
              </a:rPr>
              <a:t>r.MSAA.CompositingSampleCount=1</a:t>
            </a:r>
          </a:p>
          <a:p>
            <a:endParaRPr lang="en-US" sz="1500" dirty="0">
              <a:solidFill>
                <a:schemeClr val="bg1"/>
              </a:solidFill>
              <a:latin typeface="+mj-lt"/>
            </a:endParaRPr>
          </a:p>
          <a:p>
            <a:r>
              <a:rPr lang="en-US" sz="1500" dirty="0">
                <a:solidFill>
                  <a:schemeClr val="bg1"/>
                </a:solidFill>
                <a:latin typeface="+mj-lt"/>
              </a:rPr>
              <a:t>[AntiAliasingQuality@1]</a:t>
            </a:r>
          </a:p>
          <a:p>
            <a:r>
              <a:rPr lang="en-US" sz="1500" dirty="0">
                <a:solidFill>
                  <a:schemeClr val="bg1"/>
                </a:solidFill>
                <a:latin typeface="+mj-lt"/>
              </a:rPr>
              <a:t>r.PostProcessAAQuality=2</a:t>
            </a:r>
          </a:p>
          <a:p>
            <a:r>
              <a:rPr lang="en-US" sz="1500" dirty="0">
                <a:solidFill>
                  <a:schemeClr val="bg1"/>
                </a:solidFill>
                <a:latin typeface="+mj-lt"/>
              </a:rPr>
              <a:t>r.MSAA.CompositingSampleCount=1</a:t>
            </a:r>
          </a:p>
          <a:p>
            <a:endParaRPr lang="en-US" sz="1500" dirty="0">
              <a:solidFill>
                <a:schemeClr val="bg1"/>
              </a:solidFill>
              <a:latin typeface="+mj-lt"/>
            </a:endParaRPr>
          </a:p>
          <a:p>
            <a:r>
              <a:rPr lang="en-US" sz="1500" dirty="0">
                <a:solidFill>
                  <a:schemeClr val="bg1"/>
                </a:solidFill>
                <a:latin typeface="+mj-lt"/>
              </a:rPr>
              <a:t>[AntiAliasingQuality@2]</a:t>
            </a:r>
          </a:p>
          <a:p>
            <a:r>
              <a:rPr lang="en-US" sz="1500" dirty="0">
                <a:solidFill>
                  <a:schemeClr val="bg1"/>
                </a:solidFill>
                <a:latin typeface="+mj-lt"/>
              </a:rPr>
              <a:t>r.PostProcessAAQuality=3</a:t>
            </a:r>
          </a:p>
          <a:p>
            <a:r>
              <a:rPr lang="en-US" sz="1500" dirty="0" smtClean="0">
                <a:solidFill>
                  <a:schemeClr val="bg1"/>
                </a:solidFill>
                <a:latin typeface="+mj-lt"/>
              </a:rPr>
              <a:t>r.MSAA.CompositingSampleCount=2</a:t>
            </a:r>
          </a:p>
          <a:p>
            <a:r>
              <a:rPr lang="en-US" sz="1500" dirty="0" smtClean="0">
                <a:solidFill>
                  <a:schemeClr val="bg1"/>
                </a:solidFill>
                <a:latin typeface="+mj-lt"/>
              </a:rPr>
              <a:t>...</a:t>
            </a:r>
            <a:endParaRPr lang="en-US" sz="1500" dirty="0">
              <a:solidFill>
                <a:schemeClr val="bg1"/>
              </a:solidFill>
              <a:latin typeface="+mj-lt"/>
            </a:endParaRPr>
          </a:p>
        </p:txBody>
      </p:sp>
    </p:spTree>
    <p:extLst>
      <p:ext uri="{BB962C8B-B14F-4D97-AF65-F5344CB8AC3E}">
        <p14:creationId xmlns:p14="http://schemas.microsoft.com/office/powerpoint/2010/main" val="1612556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3901" y="3333750"/>
            <a:ext cx="2667000" cy="159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33350"/>
            <a:ext cx="5715000" cy="857250"/>
          </a:xfrm>
        </p:spPr>
        <p:txBody>
          <a:bodyPr/>
          <a:lstStyle/>
          <a:p>
            <a:r>
              <a:rPr lang="en-US" dirty="0" smtClean="0"/>
              <a:t>The “Rivalry” demo</a:t>
            </a:r>
            <a:endParaRPr lang="en-US" dirty="0"/>
          </a:p>
        </p:txBody>
      </p:sp>
      <p:sp>
        <p:nvSpPr>
          <p:cNvPr id="3" name="Content Placeholder 2"/>
          <p:cNvSpPr>
            <a:spLocks noGrp="1"/>
          </p:cNvSpPr>
          <p:nvPr>
            <p:ph idx="1"/>
          </p:nvPr>
        </p:nvSpPr>
        <p:spPr>
          <a:xfrm>
            <a:off x="457199" y="1047750"/>
            <a:ext cx="8523701" cy="3394472"/>
          </a:xfrm>
        </p:spPr>
        <p:txBody>
          <a:bodyPr>
            <a:noAutofit/>
          </a:bodyPr>
          <a:lstStyle/>
          <a:p>
            <a:r>
              <a:rPr lang="en-US" sz="2000" dirty="0" smtClean="0"/>
              <a:t>3.5 week production for Google </a:t>
            </a:r>
            <a:r>
              <a:rPr lang="en-US" sz="2000" dirty="0"/>
              <a:t>I/O </a:t>
            </a:r>
            <a:r>
              <a:rPr lang="en-US" sz="2000" dirty="0" smtClean="0"/>
              <a:t>2014</a:t>
            </a:r>
          </a:p>
          <a:p>
            <a:r>
              <a:rPr lang="en-US" sz="2000" dirty="0"/>
              <a:t>OpenGL ES 3.1 with new </a:t>
            </a:r>
            <a:r>
              <a:rPr lang="en-US" sz="2000" dirty="0" smtClean="0"/>
              <a:t>extensions (~DX11 + ASTC)</a:t>
            </a:r>
            <a:endParaRPr lang="en-US" sz="2000" dirty="0"/>
          </a:p>
          <a:p>
            <a:r>
              <a:rPr lang="en-US" sz="2000" dirty="0" smtClean="0"/>
              <a:t>Started from “Reflections subway”, characters </a:t>
            </a:r>
            <a:r>
              <a:rPr lang="en-US" sz="2000" dirty="0"/>
              <a:t>from </a:t>
            </a:r>
            <a:r>
              <a:rPr lang="en-US" sz="2000" dirty="0" smtClean="0"/>
              <a:t>“Samaritan”</a:t>
            </a:r>
            <a:r>
              <a:rPr lang="en-US" sz="2000" dirty="0"/>
              <a:t/>
            </a:r>
            <a:br>
              <a:rPr lang="en-US" sz="2000" dirty="0"/>
            </a:br>
            <a:r>
              <a:rPr lang="en-US" sz="2000" dirty="0" smtClean="0"/>
              <a:t>Had to change the fight scene to make it less violent</a:t>
            </a:r>
          </a:p>
          <a:p>
            <a:r>
              <a:rPr lang="en-US" sz="2000" dirty="0" smtClean="0"/>
              <a:t>Art / Audio: 2-3 animators, </a:t>
            </a:r>
            <a:r>
              <a:rPr lang="en-US" sz="2000" dirty="0"/>
              <a:t>2 </a:t>
            </a:r>
            <a:r>
              <a:rPr lang="en-US" sz="2000" dirty="0" smtClean="0"/>
              <a:t>artists</a:t>
            </a:r>
            <a:r>
              <a:rPr lang="en-US" sz="2000" dirty="0"/>
              <a:t/>
            </a:r>
            <a:br>
              <a:rPr lang="en-US" sz="2000" dirty="0"/>
            </a:br>
            <a:r>
              <a:rPr lang="en-US" sz="2000" dirty="0"/>
              <a:t>Code: 1-3 engineers, 1-2+ engineers from NVIDIA with </a:t>
            </a:r>
            <a:r>
              <a:rPr lang="en-US" sz="2000" dirty="0" smtClean="0"/>
              <a:t>support</a:t>
            </a:r>
          </a:p>
          <a:p>
            <a:r>
              <a:rPr lang="en-US" sz="2000" dirty="0" smtClean="0"/>
              <a:t>Running on early hardware </a:t>
            </a:r>
            <a:r>
              <a:rPr lang="en-US" sz="2000" dirty="0"/>
              <a:t>/ </a:t>
            </a:r>
            <a:r>
              <a:rPr lang="en-US" sz="2000" dirty="0" smtClean="0"/>
              <a:t>OS:</a:t>
            </a:r>
            <a:r>
              <a:rPr lang="en-US" sz="2000" dirty="0"/>
              <a:t/>
            </a:r>
            <a:br>
              <a:rPr lang="en-US" sz="2000" dirty="0"/>
            </a:br>
            <a:r>
              <a:rPr lang="en-US" sz="2000" dirty="0" smtClean="0"/>
              <a:t>Android with NVIDIA </a:t>
            </a:r>
            <a:r>
              <a:rPr lang="en-US" sz="2000" dirty="0" err="1" smtClean="0"/>
              <a:t>Tegra</a:t>
            </a:r>
            <a:r>
              <a:rPr lang="en-US" sz="2000" dirty="0" smtClean="0"/>
              <a:t> K1</a:t>
            </a:r>
          </a:p>
          <a:p>
            <a:r>
              <a:rPr lang="en-US" sz="2000" dirty="0" smtClean="0"/>
              <a:t>Crashes, hangs</a:t>
            </a:r>
            <a:r>
              <a:rPr lang="en-US" sz="2000" dirty="0"/>
              <a:t>, stalls, no </a:t>
            </a:r>
            <a:r>
              <a:rPr lang="en-US" sz="2000" dirty="0" smtClean="0"/>
              <a:t>“Debug”, up-clock,</a:t>
            </a:r>
            <a:br>
              <a:rPr lang="en-US" sz="2000" dirty="0" smtClean="0"/>
            </a:br>
            <a:r>
              <a:rPr lang="en-US" sz="2000" dirty="0" smtClean="0"/>
              <a:t>GPU Timer queries, driver </a:t>
            </a:r>
            <a:r>
              <a:rPr lang="en-US" sz="2000" dirty="0" err="1" smtClean="0"/>
              <a:t>perf</a:t>
            </a:r>
            <a:r>
              <a:rPr lang="en-US" sz="2000" dirty="0" smtClean="0"/>
              <a:t>. issues, audio</a:t>
            </a:r>
            <a:endParaRPr lang="en-US" sz="2000" dirty="0"/>
          </a:p>
        </p:txBody>
      </p:sp>
      <p:pic>
        <p:nvPicPr>
          <p:cNvPr id="6" name="Picture 2" descr="E:\Dev2\Smedis-Usr\GCDE2014\Shot_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3901" y="133350"/>
            <a:ext cx="2667000" cy="149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416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[Base/Default]</a:t>
            </a:r>
            <a:r>
              <a:rPr lang="en-US" dirty="0" smtClean="0"/>
              <a:t>DeviceProfiles.ini</a:t>
            </a:r>
            <a:endParaRPr lang="en-US" dirty="0"/>
          </a:p>
        </p:txBody>
      </p:sp>
      <p:sp>
        <p:nvSpPr>
          <p:cNvPr id="3" name="Content Placeholder 2"/>
          <p:cNvSpPr>
            <a:spLocks noGrp="1"/>
          </p:cNvSpPr>
          <p:nvPr>
            <p:ph idx="1"/>
          </p:nvPr>
        </p:nvSpPr>
        <p:spPr>
          <a:xfrm>
            <a:off x="457200" y="1200151"/>
            <a:ext cx="8686800" cy="3394472"/>
          </a:xfrm>
        </p:spPr>
        <p:txBody>
          <a:bodyPr>
            <a:normAutofit/>
          </a:bodyPr>
          <a:lstStyle/>
          <a:p>
            <a:r>
              <a:rPr lang="en-US" sz="2400" dirty="0" smtClean="0"/>
              <a:t>Should restrict what settings need to be locked on that platform*</a:t>
            </a:r>
          </a:p>
          <a:p>
            <a:r>
              <a:rPr lang="en-US" sz="2400" dirty="0" smtClean="0"/>
              <a:t>Multiple Projects/Platforms can</a:t>
            </a:r>
            <a:br>
              <a:rPr lang="en-US" sz="2400" dirty="0" smtClean="0"/>
            </a:br>
            <a:r>
              <a:rPr lang="en-US" sz="2400" dirty="0" smtClean="0"/>
              <a:t>override through single file</a:t>
            </a:r>
          </a:p>
          <a:p>
            <a:r>
              <a:rPr lang="en-US" sz="2400" dirty="0" smtClean="0"/>
              <a:t>Hierarchy through</a:t>
            </a:r>
            <a:br>
              <a:rPr lang="en-US" sz="2400" dirty="0" smtClean="0"/>
            </a:br>
            <a:r>
              <a:rPr lang="en-US" sz="2400" dirty="0" smtClean="0"/>
              <a:t>[</a:t>
            </a:r>
            <a:r>
              <a:rPr lang="en-US" sz="2400" dirty="0" smtClean="0">
                <a:latin typeface="+mj-lt"/>
              </a:rPr>
              <a:t>Name] and “BaseProfileName=“</a:t>
            </a:r>
            <a:endParaRPr lang="en-US" sz="2400" dirty="0">
              <a:latin typeface="+mj-lt"/>
            </a:endParaRPr>
          </a:p>
        </p:txBody>
      </p:sp>
      <p:sp>
        <p:nvSpPr>
          <p:cNvPr id="6" name="Rectangle 5"/>
          <p:cNvSpPr/>
          <p:nvPr/>
        </p:nvSpPr>
        <p:spPr>
          <a:xfrm>
            <a:off x="5410200" y="1885950"/>
            <a:ext cx="3505200" cy="3034911"/>
          </a:xfrm>
          <a:prstGeom prst="rect">
            <a:avLst/>
          </a:prstGeom>
          <a:solidFill>
            <a:schemeClr val="tx1">
              <a:lumMod val="65000"/>
              <a:lumOff val="3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300" dirty="0">
                <a:solidFill>
                  <a:schemeClr val="bg1"/>
                </a:solidFill>
                <a:latin typeface="+mj-lt"/>
              </a:rPr>
              <a:t>[Android_TegraK1 DeviceProfile]</a:t>
            </a:r>
          </a:p>
          <a:p>
            <a:endParaRPr lang="en-US" sz="1300" dirty="0">
              <a:solidFill>
                <a:schemeClr val="bg1"/>
              </a:solidFill>
              <a:latin typeface="+mj-lt"/>
            </a:endParaRPr>
          </a:p>
          <a:p>
            <a:r>
              <a:rPr lang="en-US" sz="1300" dirty="0">
                <a:solidFill>
                  <a:schemeClr val="bg1"/>
                </a:solidFill>
                <a:latin typeface="+mj-lt"/>
              </a:rPr>
              <a:t>; remove settings from higher up</a:t>
            </a:r>
          </a:p>
          <a:p>
            <a:r>
              <a:rPr lang="en-US" sz="1300" dirty="0">
                <a:solidFill>
                  <a:schemeClr val="bg1"/>
                </a:solidFill>
                <a:latin typeface="+mj-lt"/>
              </a:rPr>
              <a:t>-CVars = r.RefractionQuality=0</a:t>
            </a:r>
          </a:p>
          <a:p>
            <a:r>
              <a:rPr lang="en-US" sz="1300" dirty="0">
                <a:solidFill>
                  <a:schemeClr val="bg1"/>
                </a:solidFill>
                <a:latin typeface="+mj-lt"/>
              </a:rPr>
              <a:t>-CVars = r.DepthOfFieldQuality=0</a:t>
            </a:r>
          </a:p>
          <a:p>
            <a:endParaRPr lang="en-US" sz="1300" dirty="0">
              <a:solidFill>
                <a:schemeClr val="bg1"/>
              </a:solidFill>
              <a:latin typeface="+mj-lt"/>
            </a:endParaRPr>
          </a:p>
          <a:p>
            <a:r>
              <a:rPr lang="en-US" sz="1300" dirty="0">
                <a:solidFill>
                  <a:schemeClr val="bg1"/>
                </a:solidFill>
                <a:latin typeface="+mj-lt"/>
              </a:rPr>
              <a:t>; add new settings</a:t>
            </a:r>
          </a:p>
          <a:p>
            <a:r>
              <a:rPr lang="en-US" sz="1300" dirty="0">
                <a:solidFill>
                  <a:schemeClr val="bg1"/>
                </a:solidFill>
                <a:latin typeface="+mj-lt"/>
              </a:rPr>
              <a:t>+CVars = sg.ShadowQuality=2</a:t>
            </a:r>
          </a:p>
          <a:p>
            <a:r>
              <a:rPr lang="en-US" sz="1300" dirty="0">
                <a:solidFill>
                  <a:schemeClr val="bg1"/>
                </a:solidFill>
                <a:latin typeface="+mj-lt"/>
              </a:rPr>
              <a:t>+CVars = r.SeparateTranslucency=0</a:t>
            </a:r>
          </a:p>
          <a:p>
            <a:r>
              <a:rPr lang="en-US" sz="1300" dirty="0">
                <a:solidFill>
                  <a:schemeClr val="bg1"/>
                </a:solidFill>
                <a:latin typeface="+mj-lt"/>
              </a:rPr>
              <a:t>+CVars = r.PostProcessAAQuality=3</a:t>
            </a:r>
          </a:p>
          <a:p>
            <a:endParaRPr lang="en-US" sz="1300" dirty="0">
              <a:solidFill>
                <a:schemeClr val="bg1"/>
              </a:solidFill>
              <a:latin typeface="+mj-lt"/>
            </a:endParaRPr>
          </a:p>
          <a:p>
            <a:r>
              <a:rPr lang="en-US" sz="1300" dirty="0">
                <a:solidFill>
                  <a:schemeClr val="bg1"/>
                </a:solidFill>
                <a:latin typeface="+mj-lt"/>
              </a:rPr>
              <a:t>[Windows DeviceProfile]</a:t>
            </a:r>
          </a:p>
          <a:p>
            <a:r>
              <a:rPr lang="en-US" sz="1300" dirty="0">
                <a:solidFill>
                  <a:schemeClr val="bg1"/>
                </a:solidFill>
                <a:latin typeface="+mj-lt"/>
              </a:rPr>
              <a:t>; to preview on windows</a:t>
            </a:r>
          </a:p>
          <a:p>
            <a:r>
              <a:rPr lang="en-US" sz="1300" dirty="0" smtClean="0">
                <a:solidFill>
                  <a:schemeClr val="bg1"/>
                </a:solidFill>
                <a:latin typeface="+mj-lt"/>
              </a:rPr>
              <a:t>BaseProfileName=Android_TegraK1</a:t>
            </a:r>
            <a:endParaRPr lang="en-US" sz="1300" dirty="0">
              <a:solidFill>
                <a:schemeClr val="bg1"/>
              </a:solidFill>
              <a:latin typeface="+mj-lt"/>
            </a:endParaRPr>
          </a:p>
        </p:txBody>
      </p:sp>
    </p:spTree>
    <p:extLst>
      <p:ext uri="{BB962C8B-B14F-4D97-AF65-F5344CB8AC3E}">
        <p14:creationId xmlns:p14="http://schemas.microsoft.com/office/powerpoint/2010/main" val="369872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6900"/>
            <a:ext cx="8229600" cy="857250"/>
          </a:xfrm>
        </p:spPr>
        <p:txBody>
          <a:bodyPr/>
          <a:lstStyle/>
          <a:p>
            <a:r>
              <a:rPr lang="en-US" dirty="0" smtClean="0"/>
              <a:t>Bonus Slides</a:t>
            </a:r>
            <a:endParaRPr lang="en-US" dirty="0"/>
          </a:p>
        </p:txBody>
      </p:sp>
    </p:spTree>
    <p:extLst>
      <p:ext uri="{BB962C8B-B14F-4D97-AF65-F5344CB8AC3E}">
        <p14:creationId xmlns:p14="http://schemas.microsoft.com/office/powerpoint/2010/main" val="2439260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
            <a:ext cx="8534400" cy="822722"/>
          </a:xfrm>
        </p:spPr>
        <p:txBody>
          <a:bodyPr>
            <a:normAutofit fontScale="90000"/>
          </a:bodyPr>
          <a:lstStyle/>
          <a:p>
            <a:r>
              <a:rPr lang="en-US" dirty="0" smtClean="0"/>
              <a:t>Target the specific content and platform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82184929"/>
              </p:ext>
            </p:extLst>
          </p:nvPr>
        </p:nvGraphicFramePr>
        <p:xfrm>
          <a:off x="609600" y="971550"/>
          <a:ext cx="7848600" cy="3467100"/>
        </p:xfrm>
        <a:graphic>
          <a:graphicData uri="http://schemas.openxmlformats.org/drawingml/2006/table">
            <a:tbl>
              <a:tblPr firstRow="1" bandRow="1">
                <a:tableStyleId>{5C22544A-7EE6-4342-B048-85BDC9FD1C3A}</a:tableStyleId>
              </a:tblPr>
              <a:tblGrid>
                <a:gridCol w="1905000"/>
                <a:gridCol w="1676400"/>
                <a:gridCol w="1905000"/>
                <a:gridCol w="2362200"/>
              </a:tblGrid>
              <a:tr h="373380">
                <a:tc>
                  <a:txBody>
                    <a:bodyPr/>
                    <a:lstStyle/>
                    <a:p>
                      <a:r>
                        <a:rPr lang="en-US" sz="1000" dirty="0" smtClean="0"/>
                        <a:t>Feature</a:t>
                      </a:r>
                      <a:endParaRPr lang="en-US" sz="1000" dirty="0"/>
                    </a:p>
                  </a:txBody>
                  <a:tcPr marT="34290" marB="34290"/>
                </a:tc>
                <a:tc>
                  <a:txBody>
                    <a:bodyPr/>
                    <a:lstStyle/>
                    <a:p>
                      <a:r>
                        <a:rPr lang="en-US" sz="1000" dirty="0" smtClean="0"/>
                        <a:t>Visual impact in that demo (Bang)</a:t>
                      </a:r>
                      <a:endParaRPr lang="en-US" sz="1000" dirty="0"/>
                    </a:p>
                  </a:txBody>
                  <a:tcPr marT="34290" marB="34290"/>
                </a:tc>
                <a:tc>
                  <a:txBody>
                    <a:bodyPr/>
                    <a:lstStyle/>
                    <a:p>
                      <a:r>
                        <a:rPr lang="en-US" sz="1000" dirty="0" smtClean="0"/>
                        <a:t>Cost on that hardware in that demo (Buck)</a:t>
                      </a:r>
                      <a:endParaRPr lang="en-US" sz="1000" dirty="0"/>
                    </a:p>
                  </a:txBody>
                  <a:tcPr marT="34290" marB="34290"/>
                </a:tc>
                <a:tc>
                  <a:txBody>
                    <a:bodyPr/>
                    <a:lstStyle/>
                    <a:p>
                      <a:r>
                        <a:rPr lang="en-US" sz="1000" dirty="0" smtClean="0"/>
                        <a:t>Choice for that demo</a:t>
                      </a:r>
                      <a:endParaRPr lang="en-US" sz="1000" dirty="0"/>
                    </a:p>
                  </a:txBody>
                  <a:tcPr marT="34290" marB="34290"/>
                </a:tc>
              </a:tr>
              <a:tr h="220980">
                <a:tc>
                  <a:txBody>
                    <a:bodyPr/>
                    <a:lstStyle/>
                    <a:p>
                      <a:r>
                        <a:rPr lang="en-US" sz="1000" dirty="0" err="1" smtClean="0"/>
                        <a:t>EarlyZ</a:t>
                      </a:r>
                      <a:r>
                        <a:rPr lang="en-US" sz="1000" dirty="0" smtClean="0"/>
                        <a:t> Pass</a:t>
                      </a:r>
                      <a:endParaRPr lang="en-US" sz="1000" dirty="0"/>
                    </a:p>
                  </a:txBody>
                  <a:tcPr marT="34290" marB="34290"/>
                </a:tc>
                <a:tc>
                  <a:txBody>
                    <a:bodyPr/>
                    <a:lstStyle/>
                    <a:p>
                      <a:r>
                        <a:rPr lang="en-US" sz="1000" dirty="0" smtClean="0"/>
                        <a:t>0</a:t>
                      </a:r>
                      <a:endParaRPr lang="en-US" sz="1000" dirty="0"/>
                    </a:p>
                  </a:txBody>
                  <a:tcPr marT="34290" marB="34290"/>
                </a:tc>
                <a:tc>
                  <a:txBody>
                    <a:bodyPr/>
                    <a:lstStyle/>
                    <a:p>
                      <a:r>
                        <a:rPr lang="en-US" sz="1000" dirty="0" smtClean="0"/>
                        <a:t>Makes it faster</a:t>
                      </a:r>
                      <a:endParaRPr lang="en-US" sz="1000" dirty="0"/>
                    </a:p>
                  </a:txBody>
                  <a:tcPr marT="34290" marB="34290"/>
                </a:tc>
                <a:tc>
                  <a:txBody>
                    <a:bodyPr/>
                    <a:lstStyle/>
                    <a:p>
                      <a:r>
                        <a:rPr lang="en-US" sz="1000" dirty="0" smtClean="0"/>
                        <a:t>Enabled</a:t>
                      </a:r>
                      <a:endParaRPr lang="en-US" sz="1000" dirty="0"/>
                    </a:p>
                  </a:txBody>
                  <a:tcPr marT="34290" marB="34290"/>
                </a:tc>
              </a:tr>
              <a:tr h="220980">
                <a:tc>
                  <a:txBody>
                    <a:bodyPr/>
                    <a:lstStyle/>
                    <a:p>
                      <a:r>
                        <a:rPr lang="en-US" sz="1000" dirty="0" smtClean="0"/>
                        <a:t>Separate Translucency</a:t>
                      </a:r>
                      <a:endParaRPr lang="en-US" sz="1000" dirty="0"/>
                    </a:p>
                  </a:txBody>
                  <a:tcPr marT="34290" marB="34290"/>
                </a:tc>
                <a:tc>
                  <a:txBody>
                    <a:bodyPr/>
                    <a:lstStyle/>
                    <a:p>
                      <a:r>
                        <a:rPr lang="en-US" sz="1000" dirty="0" smtClean="0"/>
                        <a:t>Low</a:t>
                      </a:r>
                      <a:endParaRPr lang="en-US" sz="1000" dirty="0"/>
                    </a:p>
                  </a:txBody>
                  <a:tcPr marT="34290" marB="34290"/>
                </a:tc>
                <a:tc>
                  <a:txBody>
                    <a:bodyPr/>
                    <a:lstStyle/>
                    <a:p>
                      <a:r>
                        <a:rPr lang="en-US" sz="1000" dirty="0" smtClean="0"/>
                        <a:t>Ok</a:t>
                      </a:r>
                      <a:endParaRPr lang="en-US" sz="1000" dirty="0"/>
                    </a:p>
                  </a:txBody>
                  <a:tcPr marT="34290" marB="34290"/>
                </a:tc>
                <a:tc>
                  <a:txBody>
                    <a:bodyPr/>
                    <a:lstStyle/>
                    <a:p>
                      <a:r>
                        <a:rPr lang="en-US" sz="1000" dirty="0" smtClean="0"/>
                        <a:t>disabled</a:t>
                      </a:r>
                      <a:endParaRPr lang="en-US" sz="1000" dirty="0"/>
                    </a:p>
                  </a:txBody>
                  <a:tcPr marT="34290" marB="34290"/>
                </a:tc>
              </a:tr>
              <a:tr h="220980">
                <a:tc>
                  <a:txBody>
                    <a:bodyPr/>
                    <a:lstStyle/>
                    <a:p>
                      <a:r>
                        <a:rPr lang="en-US" sz="1000" dirty="0" smtClean="0"/>
                        <a:t>Shadow Quality</a:t>
                      </a:r>
                      <a:endParaRPr lang="en-US" sz="1000" dirty="0"/>
                    </a:p>
                  </a:txBody>
                  <a:tcPr marT="34290" marB="34290"/>
                </a:tc>
                <a:tc>
                  <a:txBody>
                    <a:bodyPr/>
                    <a:lstStyle/>
                    <a:p>
                      <a:r>
                        <a:rPr lang="en-US" sz="1000" dirty="0" smtClean="0"/>
                        <a:t>Some</a:t>
                      </a:r>
                      <a:endParaRPr lang="en-US" sz="1000" dirty="0"/>
                    </a:p>
                  </a:txBody>
                  <a:tcPr marT="34290" marB="34290"/>
                </a:tc>
                <a:tc>
                  <a:txBody>
                    <a:bodyPr/>
                    <a:lstStyle/>
                    <a:p>
                      <a:r>
                        <a:rPr lang="en-US" sz="1000" dirty="0" smtClean="0"/>
                        <a:t>High</a:t>
                      </a:r>
                      <a:endParaRPr lang="en-US" sz="1000" dirty="0"/>
                    </a:p>
                  </a:txBody>
                  <a:tcPr marT="34290" marB="34290"/>
                </a:tc>
                <a:tc>
                  <a:txBody>
                    <a:bodyPr/>
                    <a:lstStyle/>
                    <a:p>
                      <a:r>
                        <a:rPr lang="en-US" sz="1000" dirty="0" smtClean="0"/>
                        <a:t>Medium setting</a:t>
                      </a:r>
                      <a:endParaRPr lang="en-US" sz="1000" dirty="0"/>
                    </a:p>
                  </a:txBody>
                  <a:tcPr marT="34290" marB="34290"/>
                </a:tc>
              </a:tr>
              <a:tr h="220980">
                <a:tc>
                  <a:txBody>
                    <a:bodyPr/>
                    <a:lstStyle/>
                    <a:p>
                      <a:r>
                        <a:rPr lang="en-US" sz="1000" dirty="0" smtClean="0"/>
                        <a:t>Bloom</a:t>
                      </a:r>
                      <a:endParaRPr lang="en-US" sz="1000" dirty="0"/>
                    </a:p>
                  </a:txBody>
                  <a:tcPr marT="34290" marB="34290"/>
                </a:tc>
                <a:tc>
                  <a:txBody>
                    <a:bodyPr/>
                    <a:lstStyle/>
                    <a:p>
                      <a:r>
                        <a:rPr lang="en-US" sz="1000" dirty="0" smtClean="0"/>
                        <a:t>High</a:t>
                      </a:r>
                      <a:endParaRPr lang="en-US" sz="1000" dirty="0"/>
                    </a:p>
                  </a:txBody>
                  <a:tcPr marT="34290" marB="34290"/>
                </a:tc>
                <a:tc>
                  <a:txBody>
                    <a:bodyPr/>
                    <a:lstStyle/>
                    <a:p>
                      <a:r>
                        <a:rPr lang="en-US" sz="1000" dirty="0" smtClean="0"/>
                        <a:t>Ok</a:t>
                      </a:r>
                      <a:endParaRPr lang="en-US" sz="1000" dirty="0"/>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Medium setting</a:t>
                      </a:r>
                      <a:endParaRPr lang="en-US" sz="1000" dirty="0"/>
                    </a:p>
                  </a:txBody>
                  <a:tcPr marT="34290" marB="34290"/>
                </a:tc>
              </a:tr>
              <a:tr h="220980">
                <a:tc>
                  <a:txBody>
                    <a:bodyPr/>
                    <a:lstStyle/>
                    <a:p>
                      <a:r>
                        <a:rPr lang="en-US" sz="1000" dirty="0" smtClean="0"/>
                        <a:t>SSAO</a:t>
                      </a:r>
                      <a:endParaRPr lang="en-US" sz="1000" dirty="0"/>
                    </a:p>
                  </a:txBody>
                  <a:tcPr marT="34290" marB="34290"/>
                </a:tc>
                <a:tc>
                  <a:txBody>
                    <a:bodyPr/>
                    <a:lstStyle/>
                    <a:p>
                      <a:r>
                        <a:rPr lang="en-US" sz="1000" dirty="0" smtClean="0"/>
                        <a:t>low</a:t>
                      </a:r>
                      <a:endParaRPr lang="en-US" sz="1000" dirty="0"/>
                    </a:p>
                  </a:txBody>
                  <a:tcPr marT="34290" marB="34290"/>
                </a:tc>
                <a:tc>
                  <a:txBody>
                    <a:bodyPr/>
                    <a:lstStyle/>
                    <a:p>
                      <a:r>
                        <a:rPr lang="en-US" sz="1000" dirty="0" smtClean="0"/>
                        <a:t>High on</a:t>
                      </a:r>
                      <a:r>
                        <a:rPr lang="en-US" sz="1000" baseline="0" dirty="0" smtClean="0"/>
                        <a:t> that hardware</a:t>
                      </a:r>
                      <a:endParaRPr lang="en-US" sz="1000" dirty="0"/>
                    </a:p>
                  </a:txBody>
                  <a:tcPr marT="34290" marB="34290"/>
                </a:tc>
                <a:tc>
                  <a:txBody>
                    <a:bodyPr/>
                    <a:lstStyle/>
                    <a:p>
                      <a:r>
                        <a:rPr lang="en-US" sz="1000" dirty="0" smtClean="0"/>
                        <a:t>disabled</a:t>
                      </a:r>
                      <a:endParaRPr lang="en-US" sz="1000" dirty="0"/>
                    </a:p>
                  </a:txBody>
                  <a:tcPr marT="34290" marB="34290"/>
                </a:tc>
              </a:tr>
              <a:tr h="220980">
                <a:tc>
                  <a:txBody>
                    <a:bodyPr/>
                    <a:lstStyle/>
                    <a:p>
                      <a:r>
                        <a:rPr lang="en-US" sz="1000" dirty="0" smtClean="0"/>
                        <a:t>Sun shafts</a:t>
                      </a:r>
                      <a:endParaRPr lang="en-US" sz="1000" dirty="0"/>
                    </a:p>
                  </a:txBody>
                  <a:tcPr marT="34290" marB="34290"/>
                </a:tc>
                <a:tc>
                  <a:txBody>
                    <a:bodyPr/>
                    <a:lstStyle/>
                    <a:p>
                      <a:r>
                        <a:rPr lang="en-US" sz="1000" dirty="0" smtClean="0"/>
                        <a:t>low</a:t>
                      </a:r>
                      <a:endParaRPr lang="en-US" sz="1000" dirty="0"/>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Ok</a:t>
                      </a:r>
                      <a:endParaRPr lang="en-US" sz="1000" dirty="0"/>
                    </a:p>
                  </a:txBody>
                  <a:tcPr marT="34290" marB="34290"/>
                </a:tc>
                <a:tc>
                  <a:txBody>
                    <a:bodyPr/>
                    <a:lstStyle/>
                    <a:p>
                      <a:r>
                        <a:rPr lang="en-US" sz="1000" dirty="0" smtClean="0"/>
                        <a:t>No used</a:t>
                      </a:r>
                      <a:endParaRPr lang="en-US" sz="1000" dirty="0"/>
                    </a:p>
                  </a:txBody>
                  <a:tcPr marT="34290" marB="34290"/>
                </a:tc>
              </a:tr>
              <a:tr h="220980">
                <a:tc>
                  <a:txBody>
                    <a:bodyPr/>
                    <a:lstStyle/>
                    <a:p>
                      <a:r>
                        <a:rPr lang="en-US" sz="1000" dirty="0" smtClean="0"/>
                        <a:t>Translucency lighting</a:t>
                      </a:r>
                      <a:endParaRPr lang="en-US" sz="1000" dirty="0"/>
                    </a:p>
                  </a:txBody>
                  <a:tcPr marT="34290" marB="34290"/>
                </a:tc>
                <a:tc>
                  <a:txBody>
                    <a:bodyPr/>
                    <a:lstStyle/>
                    <a:p>
                      <a:r>
                        <a:rPr lang="en-US" sz="1000" dirty="0" smtClean="0"/>
                        <a:t>low</a:t>
                      </a:r>
                      <a:endParaRPr lang="en-US" sz="1000" dirty="0"/>
                    </a:p>
                  </a:txBody>
                  <a:tcPr marT="34290" marB="34290"/>
                </a:tc>
                <a:tc>
                  <a:txBody>
                    <a:bodyPr/>
                    <a:lstStyle/>
                    <a:p>
                      <a:r>
                        <a:rPr lang="en-US" sz="1000" dirty="0" smtClean="0"/>
                        <a:t>High</a:t>
                      </a:r>
                      <a:endParaRPr lang="en-US" sz="1000" dirty="0"/>
                    </a:p>
                  </a:txBody>
                  <a:tcPr marT="34290" marB="34290"/>
                </a:tc>
                <a:tc>
                  <a:txBody>
                    <a:bodyPr/>
                    <a:lstStyle/>
                    <a:p>
                      <a:r>
                        <a:rPr lang="en-US" sz="1000" dirty="0" smtClean="0"/>
                        <a:t>Low setting</a:t>
                      </a:r>
                      <a:endParaRPr lang="en-US" sz="1000" dirty="0"/>
                    </a:p>
                  </a:txBody>
                  <a:tcPr marT="34290" marB="34290"/>
                </a:tc>
              </a:tr>
              <a:tr h="220980">
                <a:tc>
                  <a:txBody>
                    <a:bodyPr/>
                    <a:lstStyle/>
                    <a:p>
                      <a:r>
                        <a:rPr lang="en-US" sz="1000" dirty="0" smtClean="0"/>
                        <a:t>Tiled </a:t>
                      </a:r>
                      <a:r>
                        <a:rPr lang="en-US" sz="1000" baseline="0" dirty="0" smtClean="0"/>
                        <a:t>Lighting/Reflections</a:t>
                      </a:r>
                      <a:endParaRPr lang="en-US" sz="1000" dirty="0"/>
                    </a:p>
                  </a:txBody>
                  <a:tcPr marT="34290" marB="34290"/>
                </a:tc>
                <a:tc>
                  <a:txBody>
                    <a:bodyPr/>
                    <a:lstStyle/>
                    <a:p>
                      <a:r>
                        <a:rPr lang="en-US" sz="1000" dirty="0" smtClean="0"/>
                        <a:t>0</a:t>
                      </a:r>
                      <a:endParaRPr lang="en-US" sz="1000" dirty="0"/>
                    </a:p>
                  </a:txBody>
                  <a:tcPr marT="34290" marB="34290"/>
                </a:tc>
                <a:tc>
                  <a:txBody>
                    <a:bodyPr/>
                    <a:lstStyle/>
                    <a:p>
                      <a:r>
                        <a:rPr lang="en-US" sz="1000" dirty="0" smtClean="0"/>
                        <a:t>High (simple</a:t>
                      </a:r>
                      <a:r>
                        <a:rPr lang="en-US" sz="1000" baseline="0" dirty="0" smtClean="0"/>
                        <a:t> content)</a:t>
                      </a:r>
                      <a:endParaRPr lang="en-US" sz="1000" dirty="0"/>
                    </a:p>
                  </a:txBody>
                  <a:tcPr marT="34290" marB="34290"/>
                </a:tc>
                <a:tc>
                  <a:txBody>
                    <a:bodyPr/>
                    <a:lstStyle/>
                    <a:p>
                      <a:r>
                        <a:rPr lang="en-US" sz="1000" dirty="0" smtClean="0"/>
                        <a:t>Use non tiled</a:t>
                      </a:r>
                      <a:endParaRPr lang="en-US" sz="1000" dirty="0"/>
                    </a:p>
                  </a:txBody>
                  <a:tcPr marT="34290" marB="34290"/>
                </a:tc>
              </a:tr>
              <a:tr h="220980">
                <a:tc>
                  <a:txBody>
                    <a:bodyPr/>
                    <a:lstStyle/>
                    <a:p>
                      <a:r>
                        <a:rPr lang="en-US" sz="1000" dirty="0" smtClean="0"/>
                        <a:t>Screen Space Reflections</a:t>
                      </a:r>
                      <a:endParaRPr lang="en-US" sz="1000" dirty="0"/>
                    </a:p>
                  </a:txBody>
                  <a:tcPr marT="34290" marB="34290"/>
                </a:tc>
                <a:tc>
                  <a:txBody>
                    <a:bodyPr/>
                    <a:lstStyle/>
                    <a:p>
                      <a:r>
                        <a:rPr lang="en-US" sz="1000" dirty="0" smtClean="0"/>
                        <a:t>High (wet surfaces)</a:t>
                      </a:r>
                      <a:endParaRPr lang="en-US" sz="1000" dirty="0"/>
                    </a:p>
                  </a:txBody>
                  <a:tcPr marT="34290" marB="34290"/>
                </a:tc>
                <a:tc>
                  <a:txBody>
                    <a:bodyPr/>
                    <a:lstStyle/>
                    <a:p>
                      <a:r>
                        <a:rPr lang="en-US" sz="1000" dirty="0" smtClean="0"/>
                        <a:t>High but adjustable </a:t>
                      </a:r>
                      <a:endParaRPr lang="en-US" sz="1000" dirty="0"/>
                    </a:p>
                  </a:txBody>
                  <a:tcPr marT="34290" marB="34290"/>
                </a:tc>
                <a:tc>
                  <a:txBody>
                    <a:bodyPr/>
                    <a:lstStyle/>
                    <a:p>
                      <a:r>
                        <a:rPr lang="en-US" sz="1000" dirty="0" smtClean="0"/>
                        <a:t>Tweaked per shot, no roughness</a:t>
                      </a:r>
                      <a:endParaRPr lang="en-US" sz="1000" dirty="0"/>
                    </a:p>
                  </a:txBody>
                  <a:tcPr marT="34290" marB="34290"/>
                </a:tc>
              </a:tr>
              <a:tr h="220980">
                <a:tc>
                  <a:txBody>
                    <a:bodyPr/>
                    <a:lstStyle/>
                    <a:p>
                      <a:r>
                        <a:rPr lang="en-US" sz="1000" dirty="0" err="1" smtClean="0"/>
                        <a:t>TemporalAA</a:t>
                      </a:r>
                      <a:endParaRPr lang="en-US" sz="1000" dirty="0"/>
                    </a:p>
                  </a:txBody>
                  <a:tcPr marT="34290" marB="34290"/>
                </a:tc>
                <a:tc>
                  <a:txBody>
                    <a:bodyPr/>
                    <a:lstStyle/>
                    <a:p>
                      <a:r>
                        <a:rPr lang="en-US" sz="1000" dirty="0" smtClean="0"/>
                        <a:t>High with HDR</a:t>
                      </a:r>
                      <a:endParaRPr lang="en-US" sz="1000" dirty="0"/>
                    </a:p>
                  </a:txBody>
                  <a:tcPr marT="34290" marB="34290"/>
                </a:tc>
                <a:tc>
                  <a:txBody>
                    <a:bodyPr/>
                    <a:lstStyle/>
                    <a:p>
                      <a:r>
                        <a:rPr lang="en-US" sz="1000" dirty="0" smtClean="0"/>
                        <a:t>Ok</a:t>
                      </a:r>
                      <a:endParaRPr lang="en-US" sz="1000" dirty="0"/>
                    </a:p>
                  </a:txBody>
                  <a:tcPr marT="34290" marB="34290"/>
                </a:tc>
                <a:tc>
                  <a:txBody>
                    <a:bodyPr/>
                    <a:lstStyle/>
                    <a:p>
                      <a:r>
                        <a:rPr lang="en-US" sz="1000" dirty="0" smtClean="0"/>
                        <a:t>Slightly lower setting</a:t>
                      </a:r>
                      <a:endParaRPr lang="en-US" sz="1000" dirty="0"/>
                    </a:p>
                  </a:txBody>
                  <a:tcPr marT="34290" marB="34290"/>
                </a:tc>
              </a:tr>
              <a:tr h="220980">
                <a:tc>
                  <a:txBody>
                    <a:bodyPr/>
                    <a:lstStyle/>
                    <a:p>
                      <a:r>
                        <a:rPr lang="en-US" sz="1000" dirty="0" err="1" smtClean="0"/>
                        <a:t>ColorGrading</a:t>
                      </a:r>
                      <a:endParaRPr lang="en-US" sz="1000" dirty="0"/>
                    </a:p>
                  </a:txBody>
                  <a:tcPr marT="34290" marB="34290"/>
                </a:tc>
                <a:tc>
                  <a:txBody>
                    <a:bodyPr/>
                    <a:lstStyle/>
                    <a:p>
                      <a:r>
                        <a:rPr lang="en-US" sz="1000" dirty="0" smtClean="0"/>
                        <a:t>0 if not used</a:t>
                      </a:r>
                      <a:endParaRPr lang="en-US" sz="1000" dirty="0"/>
                    </a:p>
                  </a:txBody>
                  <a:tcPr marT="34290" marB="34290"/>
                </a:tc>
                <a:tc>
                  <a:txBody>
                    <a:bodyPr/>
                    <a:lstStyle/>
                    <a:p>
                      <a:r>
                        <a:rPr lang="en-US" sz="1000" dirty="0" smtClean="0"/>
                        <a:t>High</a:t>
                      </a:r>
                      <a:endParaRPr lang="en-US" sz="1000" dirty="0"/>
                    </a:p>
                  </a:txBody>
                  <a:tcPr marT="34290" marB="34290"/>
                </a:tc>
                <a:tc>
                  <a:txBody>
                    <a:bodyPr/>
                    <a:lstStyle/>
                    <a:p>
                      <a:r>
                        <a:rPr lang="en-US" sz="1000" dirty="0" smtClean="0"/>
                        <a:t>Film only, disabled LUT </a:t>
                      </a:r>
                      <a:endParaRPr lang="en-US" sz="1000" dirty="0"/>
                    </a:p>
                  </a:txBody>
                  <a:tcPr marT="34290" marB="34290"/>
                </a:tc>
              </a:tr>
              <a:tr h="220980">
                <a:tc>
                  <a:txBody>
                    <a:bodyPr/>
                    <a:lstStyle/>
                    <a:p>
                      <a:r>
                        <a:rPr lang="en-US" sz="1000" dirty="0" smtClean="0"/>
                        <a:t>Depth of Field</a:t>
                      </a:r>
                      <a:endParaRPr lang="en-US" sz="1000" dirty="0"/>
                    </a:p>
                  </a:txBody>
                  <a:tcPr marT="34290" marB="34290"/>
                </a:tc>
                <a:tc>
                  <a:txBody>
                    <a:bodyPr/>
                    <a:lstStyle/>
                    <a:p>
                      <a:r>
                        <a:rPr lang="en-US" sz="1000" dirty="0" smtClean="0"/>
                        <a:t>High</a:t>
                      </a:r>
                      <a:endParaRPr lang="en-US" sz="1000" dirty="0"/>
                    </a:p>
                  </a:txBody>
                  <a:tcPr marT="34290" marB="34290"/>
                </a:tc>
                <a:tc>
                  <a:txBody>
                    <a:bodyPr/>
                    <a:lstStyle/>
                    <a:p>
                      <a:r>
                        <a:rPr lang="en-US" sz="1000" dirty="0" smtClean="0"/>
                        <a:t>Ok .. High</a:t>
                      </a:r>
                      <a:endParaRPr lang="en-US" sz="1000" dirty="0"/>
                    </a:p>
                  </a:txBody>
                  <a:tcPr marT="34290" marB="34290"/>
                </a:tc>
                <a:tc>
                  <a:txBody>
                    <a:bodyPr/>
                    <a:lstStyle/>
                    <a:p>
                      <a:r>
                        <a:rPr lang="en-US" sz="1000" dirty="0" smtClean="0"/>
                        <a:t>Small Gaussian, near DOF</a:t>
                      </a:r>
                      <a:endParaRPr lang="en-US" sz="1000" dirty="0"/>
                    </a:p>
                  </a:txBody>
                  <a:tcPr marT="34290" marB="34290"/>
                </a:tc>
              </a:tr>
              <a:tr h="220980">
                <a:tc>
                  <a:txBody>
                    <a:bodyPr/>
                    <a:lstStyle/>
                    <a:p>
                      <a:r>
                        <a:rPr lang="en-US" sz="1000" dirty="0" smtClean="0"/>
                        <a:t>Motion Blur</a:t>
                      </a:r>
                      <a:endParaRPr lang="en-US" sz="1000" dirty="0"/>
                    </a:p>
                  </a:txBody>
                  <a:tcPr marT="34290" marB="34290"/>
                </a:tc>
                <a:tc>
                  <a:txBody>
                    <a:bodyPr/>
                    <a:lstStyle/>
                    <a:p>
                      <a:r>
                        <a:rPr lang="en-US" sz="1000" dirty="0" smtClean="0"/>
                        <a:t>High</a:t>
                      </a:r>
                      <a:endParaRPr lang="en-US" sz="1000" dirty="0"/>
                    </a:p>
                  </a:txBody>
                  <a:tcPr marT="34290" marB="34290"/>
                </a:tc>
                <a:tc>
                  <a:txBody>
                    <a:bodyPr/>
                    <a:lstStyle/>
                    <a:p>
                      <a:r>
                        <a:rPr lang="en-US" sz="1000" dirty="0" smtClean="0"/>
                        <a:t>Ok </a:t>
                      </a:r>
                      <a:endParaRPr lang="en-US" sz="1000" dirty="0"/>
                    </a:p>
                  </a:txBody>
                  <a:tcPr marT="34290" marB="34290"/>
                </a:tc>
                <a:tc>
                  <a:txBody>
                    <a:bodyPr/>
                    <a:lstStyle/>
                    <a:p>
                      <a:r>
                        <a:rPr lang="en-US" sz="1000" dirty="0" smtClean="0"/>
                        <a:t>Selective</a:t>
                      </a:r>
                      <a:r>
                        <a:rPr lang="en-US" sz="1000" baseline="0" dirty="0" smtClean="0"/>
                        <a:t> shots</a:t>
                      </a:r>
                      <a:endParaRPr lang="en-US" sz="1000" dirty="0"/>
                    </a:p>
                  </a:txBody>
                  <a:tcPr marT="34290" marB="34290"/>
                </a:tc>
              </a:tr>
              <a:tr h="220980">
                <a:tc>
                  <a:txBody>
                    <a:bodyPr/>
                    <a:lstStyle/>
                    <a:p>
                      <a:r>
                        <a:rPr lang="en-US" sz="1000" dirty="0" smtClean="0"/>
                        <a:t>Scene Color Fringe</a:t>
                      </a:r>
                      <a:endParaRPr lang="en-US" sz="1000" dirty="0"/>
                    </a:p>
                  </a:txBody>
                  <a:tcPr marT="34290" marB="34290"/>
                </a:tc>
                <a:tc>
                  <a:txBody>
                    <a:bodyPr/>
                    <a:lstStyle/>
                    <a:p>
                      <a:r>
                        <a:rPr lang="en-US" sz="1000" dirty="0" smtClean="0"/>
                        <a:t>Medium</a:t>
                      </a:r>
                      <a:endParaRPr lang="en-US" sz="1000" dirty="0"/>
                    </a:p>
                  </a:txBody>
                  <a:tcPr marT="34290" marB="34290"/>
                </a:tc>
                <a:tc>
                  <a:txBody>
                    <a:bodyPr/>
                    <a:lstStyle/>
                    <a:p>
                      <a:r>
                        <a:rPr lang="en-US" sz="1000" dirty="0" smtClean="0"/>
                        <a:t>Ok (we optimized)</a:t>
                      </a:r>
                      <a:endParaRPr lang="en-US" sz="1000" dirty="0"/>
                    </a:p>
                  </a:txBody>
                  <a:tcPr marT="34290" marB="34290"/>
                </a:tc>
                <a:tc>
                  <a:txBody>
                    <a:bodyPr/>
                    <a:lstStyle/>
                    <a:p>
                      <a:r>
                        <a:rPr lang="en-US" sz="1000" dirty="0" smtClean="0"/>
                        <a:t>On (Art style)</a:t>
                      </a:r>
                      <a:endParaRPr lang="en-US" sz="1000" dirty="0"/>
                    </a:p>
                  </a:txBody>
                  <a:tcPr marT="34290" marB="34290"/>
                </a:tc>
              </a:tr>
            </a:tbl>
          </a:graphicData>
        </a:graphic>
      </p:graphicFrame>
    </p:spTree>
    <p:extLst>
      <p:ext uri="{BB962C8B-B14F-4D97-AF65-F5344CB8AC3E}">
        <p14:creationId xmlns:p14="http://schemas.microsoft.com/office/powerpoint/2010/main" val="2194792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err="1" smtClean="0"/>
              <a:t>CVar</a:t>
            </a:r>
            <a:r>
              <a:rPr lang="en-US" dirty="0" smtClean="0"/>
              <a:t> Settings used in the demo</a:t>
            </a:r>
            <a:endParaRPr lang="en-US" dirty="0"/>
          </a:p>
        </p:txBody>
      </p:sp>
      <p:sp>
        <p:nvSpPr>
          <p:cNvPr id="3" name="Content Placeholder 2"/>
          <p:cNvSpPr>
            <a:spLocks noGrp="1"/>
          </p:cNvSpPr>
          <p:nvPr>
            <p:ph idx="1"/>
          </p:nvPr>
        </p:nvSpPr>
        <p:spPr>
          <a:xfrm>
            <a:off x="304800" y="1200150"/>
            <a:ext cx="4267200" cy="3276600"/>
          </a:xfrm>
          <a:ln w="12700">
            <a:noFill/>
          </a:ln>
          <a:effectLst>
            <a:innerShdw blurRad="114300">
              <a:prstClr val="black"/>
            </a:innerShdw>
          </a:effectLst>
        </p:spPr>
        <p:txBody>
          <a:bodyPr anchor="t">
            <a:noAutofit/>
          </a:bodyPr>
          <a:lstStyle/>
          <a:p>
            <a:pPr marL="0" indent="0">
              <a:buNone/>
            </a:pPr>
            <a:r>
              <a:rPr lang="en-US" sz="1400" dirty="0" smtClean="0">
                <a:latin typeface="Courier" pitchFamily="49" charset="0"/>
              </a:rPr>
              <a:t>r.SeparateTranslucency </a:t>
            </a:r>
            <a:r>
              <a:rPr lang="en-US" sz="1400" dirty="0">
                <a:latin typeface="Courier" pitchFamily="49" charset="0"/>
              </a:rPr>
              <a:t>= 0</a:t>
            </a:r>
          </a:p>
          <a:p>
            <a:pPr marL="0" indent="0">
              <a:buNone/>
            </a:pPr>
            <a:r>
              <a:rPr lang="en-US" sz="1400" dirty="0">
                <a:latin typeface="Courier" pitchFamily="49" charset="0"/>
              </a:rPr>
              <a:t>r.PostProcessAAQuality = 3</a:t>
            </a:r>
          </a:p>
          <a:p>
            <a:pPr marL="0" indent="0">
              <a:buNone/>
            </a:pPr>
            <a:r>
              <a:rPr lang="en-US" sz="1400" dirty="0" err="1" smtClean="0">
                <a:latin typeface="Courier" pitchFamily="49" charset="0"/>
              </a:rPr>
              <a:t>r.ShadowQuality</a:t>
            </a:r>
            <a:r>
              <a:rPr lang="en-US" sz="1400" dirty="0" smtClean="0">
                <a:latin typeface="Courier" pitchFamily="49" charset="0"/>
              </a:rPr>
              <a:t> </a:t>
            </a:r>
            <a:r>
              <a:rPr lang="en-US" sz="1400" dirty="0">
                <a:latin typeface="Courier" pitchFamily="49" charset="0"/>
              </a:rPr>
              <a:t>= 2</a:t>
            </a:r>
          </a:p>
          <a:p>
            <a:pPr marL="0" indent="0">
              <a:buNone/>
            </a:pPr>
            <a:r>
              <a:rPr lang="en-US" sz="1400" dirty="0" err="1">
                <a:latin typeface="Courier" pitchFamily="49" charset="0"/>
              </a:rPr>
              <a:t>r.AmbientOcclusionLevels</a:t>
            </a:r>
            <a:r>
              <a:rPr lang="en-US" sz="1400" dirty="0">
                <a:latin typeface="Courier" pitchFamily="49" charset="0"/>
              </a:rPr>
              <a:t> = 0</a:t>
            </a:r>
          </a:p>
          <a:p>
            <a:pPr marL="0" indent="0">
              <a:buNone/>
            </a:pPr>
            <a:r>
              <a:rPr lang="en-US" sz="1400" dirty="0" err="1">
                <a:latin typeface="Courier" pitchFamily="49" charset="0"/>
              </a:rPr>
              <a:t>r.Shadow.CSM.MaxCascades</a:t>
            </a:r>
            <a:r>
              <a:rPr lang="en-US" sz="1400" dirty="0">
                <a:latin typeface="Courier" pitchFamily="49" charset="0"/>
              </a:rPr>
              <a:t> = 2</a:t>
            </a:r>
          </a:p>
          <a:p>
            <a:pPr marL="0" indent="0">
              <a:buNone/>
            </a:pPr>
            <a:r>
              <a:rPr lang="en-US" sz="1400" dirty="0" err="1">
                <a:latin typeface="Courier" pitchFamily="49" charset="0"/>
              </a:rPr>
              <a:t>r.BloomQuality</a:t>
            </a:r>
            <a:r>
              <a:rPr lang="en-US" sz="1400" dirty="0">
                <a:latin typeface="Courier" pitchFamily="49" charset="0"/>
              </a:rPr>
              <a:t> = 4</a:t>
            </a:r>
          </a:p>
          <a:p>
            <a:pPr marL="0" indent="0">
              <a:buNone/>
            </a:pPr>
            <a:r>
              <a:rPr lang="en-US" sz="1400" dirty="0" err="1">
                <a:latin typeface="Courier" pitchFamily="49" charset="0"/>
              </a:rPr>
              <a:t>r.FastBlurThreshold</a:t>
            </a:r>
            <a:r>
              <a:rPr lang="en-US" sz="1400" dirty="0">
                <a:latin typeface="Courier" pitchFamily="49" charset="0"/>
              </a:rPr>
              <a:t> = 2</a:t>
            </a:r>
          </a:p>
          <a:p>
            <a:pPr marL="0" indent="0">
              <a:buNone/>
            </a:pPr>
            <a:r>
              <a:rPr lang="en-US" sz="1400" dirty="0" err="1">
                <a:latin typeface="Courier" pitchFamily="49" charset="0"/>
              </a:rPr>
              <a:t>r.TonemapperQuality</a:t>
            </a:r>
            <a:r>
              <a:rPr lang="en-US" sz="1400" dirty="0">
                <a:latin typeface="Courier" pitchFamily="49" charset="0"/>
              </a:rPr>
              <a:t> = 0</a:t>
            </a:r>
          </a:p>
          <a:p>
            <a:pPr marL="0" indent="0">
              <a:buNone/>
            </a:pPr>
            <a:r>
              <a:rPr lang="en-US" sz="1400" dirty="0" err="1">
                <a:latin typeface="Courier" pitchFamily="49" charset="0"/>
              </a:rPr>
              <a:t>r.MaxAnisotropy</a:t>
            </a:r>
            <a:r>
              <a:rPr lang="en-US" sz="1400" dirty="0">
                <a:latin typeface="Courier" pitchFamily="49" charset="0"/>
              </a:rPr>
              <a:t> = 2</a:t>
            </a:r>
          </a:p>
          <a:p>
            <a:pPr marL="0" indent="0">
              <a:buNone/>
            </a:pPr>
            <a:r>
              <a:rPr lang="en-US" sz="1400" dirty="0" err="1">
                <a:latin typeface="Courier" pitchFamily="49" charset="0"/>
              </a:rPr>
              <a:t>r.TranslucencyLightingVolumeDim</a:t>
            </a:r>
            <a:r>
              <a:rPr lang="en-US" sz="1400" dirty="0">
                <a:latin typeface="Courier" pitchFamily="49" charset="0"/>
              </a:rPr>
              <a:t> = 24</a:t>
            </a:r>
          </a:p>
          <a:p>
            <a:pPr marL="0" indent="0">
              <a:buNone/>
            </a:pPr>
            <a:r>
              <a:rPr lang="en-US" sz="1400" dirty="0" err="1">
                <a:latin typeface="Courier" pitchFamily="49" charset="0"/>
              </a:rPr>
              <a:t>r.TranslucencyVolumeBlur</a:t>
            </a:r>
            <a:r>
              <a:rPr lang="en-US" sz="1400" dirty="0">
                <a:latin typeface="Courier" pitchFamily="49" charset="0"/>
              </a:rPr>
              <a:t> = 0</a:t>
            </a:r>
          </a:p>
          <a:p>
            <a:pPr marL="0" indent="0">
              <a:buNone/>
            </a:pPr>
            <a:r>
              <a:rPr lang="en-US" sz="1400" dirty="0" err="1">
                <a:latin typeface="Courier" pitchFamily="49" charset="0"/>
              </a:rPr>
              <a:t>r.SSR.Quality</a:t>
            </a:r>
            <a:r>
              <a:rPr lang="en-US" sz="1400" dirty="0">
                <a:latin typeface="Courier" pitchFamily="49" charset="0"/>
              </a:rPr>
              <a:t> = </a:t>
            </a:r>
            <a:r>
              <a:rPr lang="en-US" sz="1400" dirty="0" smtClean="0">
                <a:latin typeface="Courier" pitchFamily="49" charset="0"/>
              </a:rPr>
              <a:t>1</a:t>
            </a:r>
            <a:endParaRPr lang="en-US" sz="1400" dirty="0">
              <a:latin typeface="Courier" pitchFamily="49" charset="0"/>
            </a:endParaRPr>
          </a:p>
        </p:txBody>
      </p:sp>
      <p:sp>
        <p:nvSpPr>
          <p:cNvPr id="5" name="Content Placeholder 2"/>
          <p:cNvSpPr txBox="1">
            <a:spLocks/>
          </p:cNvSpPr>
          <p:nvPr/>
        </p:nvSpPr>
        <p:spPr>
          <a:xfrm>
            <a:off x="4419600" y="1200150"/>
            <a:ext cx="4572000" cy="3276600"/>
          </a:xfrm>
          <a:prstGeom prst="rect">
            <a:avLst/>
          </a:prstGeom>
          <a:ln w="12700">
            <a:noFill/>
          </a:ln>
          <a:effectLst>
            <a:innerShdw blurRad="114300">
              <a:prstClr val="black"/>
            </a:innerShdw>
          </a:effectLst>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dirty="0" err="1" smtClean="0">
                <a:latin typeface="Courier" pitchFamily="49" charset="0"/>
              </a:rPr>
              <a:t>r.TiledDeferredShading</a:t>
            </a:r>
            <a:r>
              <a:rPr lang="en-US" sz="1400" dirty="0" smtClean="0">
                <a:latin typeface="Courier" pitchFamily="49" charset="0"/>
              </a:rPr>
              <a:t> = 0</a:t>
            </a:r>
          </a:p>
          <a:p>
            <a:pPr marL="0" indent="0">
              <a:buFont typeface="Arial" pitchFamily="34" charset="0"/>
              <a:buNone/>
            </a:pPr>
            <a:r>
              <a:rPr lang="en-US" sz="1400" dirty="0" err="1" smtClean="0">
                <a:latin typeface="Courier" pitchFamily="49" charset="0"/>
              </a:rPr>
              <a:t>r.SceneColorFormat</a:t>
            </a:r>
            <a:r>
              <a:rPr lang="en-US" sz="1400" dirty="0" smtClean="0">
                <a:latin typeface="Courier" pitchFamily="49" charset="0"/>
              </a:rPr>
              <a:t> = 3</a:t>
            </a:r>
          </a:p>
          <a:p>
            <a:pPr marL="0" indent="0">
              <a:buFont typeface="Arial" pitchFamily="34" charset="0"/>
              <a:buNone/>
            </a:pPr>
            <a:r>
              <a:rPr lang="en-US" sz="1400" dirty="0" err="1" smtClean="0">
                <a:latin typeface="Courier" pitchFamily="49" charset="0"/>
              </a:rPr>
              <a:t>r.EarlyZPass</a:t>
            </a:r>
            <a:r>
              <a:rPr lang="en-US" sz="1400" dirty="0" smtClean="0">
                <a:latin typeface="Courier" pitchFamily="49" charset="0"/>
              </a:rPr>
              <a:t> = 2</a:t>
            </a:r>
          </a:p>
          <a:p>
            <a:pPr marL="0" indent="0">
              <a:buFont typeface="Arial" pitchFamily="34" charset="0"/>
              <a:buNone/>
            </a:pPr>
            <a:r>
              <a:rPr lang="en-US" sz="1400" dirty="0" err="1" smtClean="0">
                <a:latin typeface="Courier" pitchFamily="49" charset="0"/>
              </a:rPr>
              <a:t>r.NoTiledReflections</a:t>
            </a:r>
            <a:r>
              <a:rPr lang="en-US" sz="1400" dirty="0" smtClean="0">
                <a:latin typeface="Courier" pitchFamily="49" charset="0"/>
              </a:rPr>
              <a:t> = 1 </a:t>
            </a:r>
            <a:r>
              <a:rPr lang="en-US" sz="1050" dirty="0" smtClean="0">
                <a:latin typeface="Courier" pitchFamily="49" charset="0"/>
              </a:rPr>
              <a:t>(not yet exposed)</a:t>
            </a:r>
            <a:endParaRPr lang="en-US" sz="1400" dirty="0" smtClean="0">
              <a:latin typeface="Courier" pitchFamily="49" charset="0"/>
            </a:endParaRPr>
          </a:p>
          <a:p>
            <a:pPr marL="0" indent="0">
              <a:buFont typeface="Arial" pitchFamily="34" charset="0"/>
              <a:buNone/>
            </a:pPr>
            <a:r>
              <a:rPr lang="en-US" sz="1400" dirty="0" err="1" smtClean="0">
                <a:latin typeface="Courier" pitchFamily="49" charset="0"/>
              </a:rPr>
              <a:t>r.MotionBlurQuality</a:t>
            </a:r>
            <a:r>
              <a:rPr lang="en-US" sz="1400" dirty="0" smtClean="0">
                <a:latin typeface="Courier" pitchFamily="49" charset="0"/>
              </a:rPr>
              <a:t> = 2</a:t>
            </a:r>
          </a:p>
          <a:p>
            <a:pPr marL="0" indent="0">
              <a:buFont typeface="Arial" pitchFamily="34" charset="0"/>
              <a:buNone/>
            </a:pPr>
            <a:r>
              <a:rPr lang="en-US" sz="1400" dirty="0" err="1" smtClean="0">
                <a:latin typeface="Courier" pitchFamily="49" charset="0"/>
              </a:rPr>
              <a:t>r.MotionBlurSoftEdgeSize</a:t>
            </a:r>
            <a:r>
              <a:rPr lang="en-US" sz="1400" dirty="0" smtClean="0">
                <a:latin typeface="Courier" pitchFamily="49" charset="0"/>
              </a:rPr>
              <a:t> = 0.7</a:t>
            </a:r>
          </a:p>
          <a:p>
            <a:pPr marL="0" indent="0">
              <a:buFont typeface="Arial" pitchFamily="34" charset="0"/>
              <a:buNone/>
            </a:pPr>
            <a:r>
              <a:rPr lang="en-US" sz="1400" dirty="0" err="1" smtClean="0">
                <a:latin typeface="Courier" pitchFamily="49" charset="0"/>
              </a:rPr>
              <a:t>r.DepthOfFieldNearBlurSizeThreshold</a:t>
            </a:r>
            <a:r>
              <a:rPr lang="en-US" sz="1400" dirty="0" smtClean="0">
                <a:latin typeface="Courier" pitchFamily="49" charset="0"/>
              </a:rPr>
              <a:t> = 100</a:t>
            </a:r>
          </a:p>
          <a:p>
            <a:pPr marL="0" indent="0">
              <a:buFont typeface="Arial" pitchFamily="34" charset="0"/>
              <a:buNone/>
            </a:pPr>
            <a:r>
              <a:rPr lang="en-US" sz="1400" dirty="0" err="1" smtClean="0">
                <a:latin typeface="Courier" pitchFamily="49" charset="0"/>
              </a:rPr>
              <a:t>r.DepthOfField.MaxSize</a:t>
            </a:r>
            <a:r>
              <a:rPr lang="en-US" sz="1400" dirty="0" smtClean="0">
                <a:latin typeface="Courier" pitchFamily="49" charset="0"/>
              </a:rPr>
              <a:t> = 0.4</a:t>
            </a:r>
          </a:p>
          <a:p>
            <a:pPr marL="0" indent="0">
              <a:buFont typeface="Arial" pitchFamily="34" charset="0"/>
              <a:buNone/>
            </a:pPr>
            <a:r>
              <a:rPr lang="en-US" sz="1400" dirty="0" err="1" smtClean="0">
                <a:latin typeface="Courier" pitchFamily="49" charset="0"/>
              </a:rPr>
              <a:t>r.SceneColorFringe.Max</a:t>
            </a:r>
            <a:r>
              <a:rPr lang="en-US" sz="1400" dirty="0" smtClean="0">
                <a:latin typeface="Courier" pitchFamily="49" charset="0"/>
              </a:rPr>
              <a:t> = 0.7</a:t>
            </a:r>
          </a:p>
          <a:p>
            <a:pPr marL="0" indent="0">
              <a:buFont typeface="Arial" pitchFamily="34" charset="0"/>
              <a:buNone/>
            </a:pPr>
            <a:r>
              <a:rPr lang="en-US" sz="1400" dirty="0" err="1" smtClean="0">
                <a:latin typeface="Courier" pitchFamily="49" charset="0"/>
              </a:rPr>
              <a:t>r.MotionBlur.Scale</a:t>
            </a:r>
            <a:r>
              <a:rPr lang="en-US" sz="1400" dirty="0" smtClean="0">
                <a:latin typeface="Courier" pitchFamily="49" charset="0"/>
              </a:rPr>
              <a:t> = 0.6</a:t>
            </a:r>
          </a:p>
          <a:p>
            <a:pPr marL="0" indent="0">
              <a:buFont typeface="Arial" pitchFamily="34" charset="0"/>
              <a:buNone/>
            </a:pPr>
            <a:r>
              <a:rPr lang="en-US" sz="1400" dirty="0" err="1" smtClean="0">
                <a:latin typeface="Courier" pitchFamily="49" charset="0"/>
              </a:rPr>
              <a:t>r.MotionBlur.Max</a:t>
            </a:r>
            <a:r>
              <a:rPr lang="en-US" sz="1400" dirty="0" smtClean="0">
                <a:latin typeface="Courier" pitchFamily="49" charset="0"/>
              </a:rPr>
              <a:t> = 2</a:t>
            </a:r>
            <a:endParaRPr lang="en-US" sz="1400" dirty="0">
              <a:latin typeface="Courier" pitchFamily="49" charset="0"/>
            </a:endParaRPr>
          </a:p>
        </p:txBody>
      </p:sp>
    </p:spTree>
    <p:extLst>
      <p:ext uri="{BB962C8B-B14F-4D97-AF65-F5344CB8AC3E}">
        <p14:creationId xmlns:p14="http://schemas.microsoft.com/office/powerpoint/2010/main" val="34881026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smtClean="0"/>
              <a:t>Content feedback 1/3</a:t>
            </a:r>
            <a:endParaRPr lang="en-US" dirty="0"/>
          </a:p>
        </p:txBody>
      </p:sp>
      <p:pic>
        <p:nvPicPr>
          <p:cNvPr id="3074"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047750"/>
            <a:ext cx="3010377" cy="344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513" y="1047750"/>
            <a:ext cx="2185988" cy="174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215" y="2886075"/>
            <a:ext cx="5384585" cy="157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438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a:t>
            </a:r>
            <a:r>
              <a:rPr lang="en-US" dirty="0" smtClean="0"/>
              <a:t>feedback 2/3</a:t>
            </a:r>
            <a:endParaRPr lang="en-US" dirty="0"/>
          </a:p>
        </p:txBody>
      </p:sp>
      <p:grpSp>
        <p:nvGrpSpPr>
          <p:cNvPr id="4" name="Group 3"/>
          <p:cNvGrpSpPr/>
          <p:nvPr/>
        </p:nvGrpSpPr>
        <p:grpSpPr>
          <a:xfrm>
            <a:off x="1638300" y="1047750"/>
            <a:ext cx="5905500" cy="1447800"/>
            <a:chOff x="-1143000" y="2091690"/>
            <a:chExt cx="6858000" cy="206121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9169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0955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ontent Placeholder 2"/>
          <p:cNvSpPr txBox="1">
            <a:spLocks/>
          </p:cNvSpPr>
          <p:nvPr/>
        </p:nvSpPr>
        <p:spPr>
          <a:xfrm>
            <a:off x="1630680" y="1047750"/>
            <a:ext cx="4648200" cy="533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t>High poly refractive translucency</a:t>
            </a:r>
            <a:endParaRPr lang="en-US" sz="160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682241"/>
            <a:ext cx="2857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8840" y="2682241"/>
            <a:ext cx="3810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2148840" y="2682241"/>
            <a:ext cx="4648200" cy="103631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dirty="0" err="1" smtClean="0"/>
              <a:t>Tesselated</a:t>
            </a:r>
            <a:r>
              <a:rPr lang="en-US" sz="2200" dirty="0" smtClean="0"/>
              <a:t> walls</a:t>
            </a:r>
            <a:br>
              <a:rPr lang="en-US" sz="2200" dirty="0" smtClean="0"/>
            </a:br>
            <a:r>
              <a:rPr lang="en-US" sz="2200" dirty="0" smtClean="0"/>
              <a:t>(used for vertex colors)</a:t>
            </a:r>
            <a:endParaRPr lang="en-US" sz="2200" dirty="0"/>
          </a:p>
        </p:txBody>
      </p:sp>
    </p:spTree>
    <p:extLst>
      <p:ext uri="{BB962C8B-B14F-4D97-AF65-F5344CB8AC3E}">
        <p14:creationId xmlns:p14="http://schemas.microsoft.com/office/powerpoint/2010/main" val="23981073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a:t>
            </a:r>
            <a:r>
              <a:rPr lang="en-US" dirty="0" smtClean="0"/>
              <a:t>feedback 3/3</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00150"/>
            <a:ext cx="4953953" cy="28308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047875" y="4019550"/>
            <a:ext cx="4114800" cy="53339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dirty="0" smtClean="0"/>
              <a:t>Skybox material (on occluded mesh)</a:t>
            </a:r>
            <a:endParaRPr lang="en-US" sz="2200" dirty="0"/>
          </a:p>
        </p:txBody>
      </p:sp>
    </p:spTree>
    <p:extLst>
      <p:ext uri="{BB962C8B-B14F-4D97-AF65-F5344CB8AC3E}">
        <p14:creationId xmlns:p14="http://schemas.microsoft.com/office/powerpoint/2010/main" val="22484110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2400" y="0"/>
            <a:ext cx="51816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sp>
        <p:nvSpPr>
          <p:cNvPr id="2" name="Title 1"/>
          <p:cNvSpPr>
            <a:spLocks noGrp="1"/>
          </p:cNvSpPr>
          <p:nvPr>
            <p:ph type="title"/>
          </p:nvPr>
        </p:nvSpPr>
        <p:spPr>
          <a:xfrm>
            <a:off x="457200" y="205979"/>
            <a:ext cx="3124200" cy="857250"/>
          </a:xfrm>
        </p:spPr>
        <p:txBody>
          <a:bodyPr>
            <a:normAutofit/>
          </a:bodyPr>
          <a:lstStyle/>
          <a:p>
            <a:r>
              <a:rPr lang="en-US" dirty="0" smtClean="0"/>
              <a:t>FPS Charts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200" u="sng" dirty="0" smtClean="0"/>
              <a:t>A: Where we started</a:t>
            </a:r>
            <a:br>
              <a:rPr lang="en-US" sz="2200" u="sng" dirty="0" smtClean="0"/>
            </a:br>
            <a:r>
              <a:rPr lang="en-US" sz="2200" dirty="0" smtClean="0"/>
              <a:t>huge spikes, </a:t>
            </a:r>
            <a:br>
              <a:rPr lang="en-US" sz="2200" dirty="0" smtClean="0"/>
            </a:br>
            <a:r>
              <a:rPr lang="en-US" sz="2200" dirty="0" smtClean="0"/>
              <a:t>no final content, </a:t>
            </a:r>
            <a:br>
              <a:rPr lang="en-US" sz="2200" dirty="0" smtClean="0"/>
            </a:br>
            <a:r>
              <a:rPr lang="en-US" sz="2200" dirty="0" smtClean="0"/>
              <a:t>many areas &gt;33ms</a:t>
            </a:r>
            <a:br>
              <a:rPr lang="en-US" sz="2200" dirty="0" smtClean="0"/>
            </a:br>
            <a:endParaRPr lang="en-US" sz="2200" dirty="0" smtClean="0"/>
          </a:p>
          <a:p>
            <a:pPr marL="0" indent="0">
              <a:buNone/>
            </a:pPr>
            <a:r>
              <a:rPr lang="en-US" sz="2200" u="sng" dirty="0" smtClean="0"/>
              <a:t>B: Near the end (not final)</a:t>
            </a:r>
            <a:br>
              <a:rPr lang="en-US" sz="2200" u="sng" dirty="0" smtClean="0"/>
            </a:br>
            <a:r>
              <a:rPr lang="en-US" sz="2200" dirty="0" smtClean="0"/>
              <a:t>with Depth </a:t>
            </a:r>
            <a:r>
              <a:rPr lang="en-US" sz="2200" dirty="0"/>
              <a:t>Of Field, </a:t>
            </a:r>
            <a:br>
              <a:rPr lang="en-US" sz="2200" dirty="0"/>
            </a:br>
            <a:r>
              <a:rPr lang="en-US" sz="2200" dirty="0" smtClean="0"/>
              <a:t>with Motion </a:t>
            </a:r>
            <a:r>
              <a:rPr lang="en-US" sz="2200" dirty="0"/>
              <a:t>Blur,</a:t>
            </a:r>
            <a:r>
              <a:rPr lang="en-US" sz="2200" dirty="0" smtClean="0"/>
              <a:t/>
            </a:r>
            <a:br>
              <a:rPr lang="en-US" sz="2200" dirty="0" smtClean="0"/>
            </a:br>
            <a:r>
              <a:rPr lang="en-US" sz="2200" dirty="0" smtClean="0"/>
              <a:t>remaining spikes (driver?),</a:t>
            </a:r>
            <a:br>
              <a:rPr lang="en-US" sz="2200" dirty="0" smtClean="0"/>
            </a:br>
            <a:r>
              <a:rPr lang="en-US" sz="2200" dirty="0" smtClean="0"/>
              <a:t>some areas are too close</a:t>
            </a:r>
          </a:p>
          <a:p>
            <a:pPr marL="0" indent="0">
              <a:buNone/>
            </a:pPr>
            <a:endParaRPr lang="en-US" sz="2200" dirty="0"/>
          </a:p>
        </p:txBody>
      </p:sp>
      <p:pic>
        <p:nvPicPr>
          <p:cNvPr id="4098" name="Chart 1"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t="19483" r="26824" b="7833"/>
          <a:stretch/>
        </p:blipFill>
        <p:spPr bwMode="auto">
          <a:xfrm>
            <a:off x="4114800" y="422910"/>
            <a:ext cx="4062956"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hart 1"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89693" t="36638" r="1338" b="32734"/>
          <a:stretch/>
        </p:blipFill>
        <p:spPr bwMode="auto">
          <a:xfrm>
            <a:off x="8458200" y="2038350"/>
            <a:ext cx="4572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art 1"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89693" t="36638" r="1338" b="32734"/>
          <a:stretch/>
        </p:blipFill>
        <p:spPr bwMode="auto">
          <a:xfrm>
            <a:off x="8458200" y="4027170"/>
            <a:ext cx="4572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114800" y="53578"/>
            <a:ext cx="380232" cy="369332"/>
          </a:xfrm>
          <a:prstGeom prst="rect">
            <a:avLst/>
          </a:prstGeom>
          <a:noFill/>
        </p:spPr>
        <p:txBody>
          <a:bodyPr wrap="none" rtlCol="0">
            <a:spAutoFit/>
          </a:bodyPr>
          <a:lstStyle/>
          <a:p>
            <a:r>
              <a:rPr lang="en-US" dirty="0" smtClean="0"/>
              <a:t>A:</a:t>
            </a:r>
            <a:endParaRPr lang="en-US" dirty="0"/>
          </a:p>
        </p:txBody>
      </p:sp>
      <p:sp>
        <p:nvSpPr>
          <p:cNvPr id="6" name="TextBox 5"/>
          <p:cNvSpPr txBox="1"/>
          <p:nvPr/>
        </p:nvSpPr>
        <p:spPr>
          <a:xfrm>
            <a:off x="4079024" y="3055858"/>
            <a:ext cx="372218" cy="369332"/>
          </a:xfrm>
          <a:prstGeom prst="rect">
            <a:avLst/>
          </a:prstGeom>
          <a:noFill/>
        </p:spPr>
        <p:txBody>
          <a:bodyPr wrap="none" rtlCol="0">
            <a:spAutoFit/>
          </a:bodyPr>
          <a:lstStyle/>
          <a:p>
            <a:r>
              <a:rPr lang="en-US" dirty="0" smtClean="0"/>
              <a:t>B:</a:t>
            </a:r>
            <a:endParaRPr lang="en-US" dirty="0"/>
          </a:p>
        </p:txBody>
      </p:sp>
      <p:pic>
        <p:nvPicPr>
          <p:cNvPr id="410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 r="27900"/>
          <a:stretch/>
        </p:blipFill>
        <p:spPr bwMode="auto">
          <a:xfrm>
            <a:off x="4122420" y="3409950"/>
            <a:ext cx="4069080" cy="13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169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rmAutofit/>
          </a:bodyPr>
          <a:lstStyle/>
          <a:p>
            <a:r>
              <a:rPr lang="en-US" dirty="0" smtClean="0"/>
              <a:t>Thanks</a:t>
            </a:r>
            <a:endParaRPr lang="en-US" dirty="0"/>
          </a:p>
        </p:txBody>
      </p:sp>
      <p:sp>
        <p:nvSpPr>
          <p:cNvPr id="3" name="Content Placeholder 2"/>
          <p:cNvSpPr>
            <a:spLocks noGrp="1"/>
          </p:cNvSpPr>
          <p:nvPr>
            <p:ph idx="1"/>
          </p:nvPr>
        </p:nvSpPr>
        <p:spPr>
          <a:xfrm>
            <a:off x="457200" y="971550"/>
            <a:ext cx="8229600" cy="3394472"/>
          </a:xfrm>
        </p:spPr>
        <p:txBody>
          <a:bodyPr>
            <a:normAutofit fontScale="77500" lnSpcReduction="20000"/>
          </a:bodyPr>
          <a:lstStyle/>
          <a:p>
            <a:r>
              <a:rPr lang="en-US" sz="2400" dirty="0" smtClean="0"/>
              <a:t>Evan Hart from NVIDIA, NVIDIA</a:t>
            </a:r>
          </a:p>
          <a:p>
            <a:r>
              <a:rPr lang="en-US" sz="2400" dirty="0" smtClean="0"/>
              <a:t>Daniel Lamb, Niklas Smedberg (</a:t>
            </a:r>
            <a:r>
              <a:rPr lang="en-US" sz="2400" dirty="0" err="1" smtClean="0"/>
              <a:t>Smedis</a:t>
            </a:r>
            <a:r>
              <a:rPr lang="en-US" sz="2400" dirty="0" smtClean="0"/>
              <a:t>), Timothy Lottes, Rendering team</a:t>
            </a:r>
          </a:p>
          <a:p>
            <a:endParaRPr lang="en-US" sz="2400" dirty="0"/>
          </a:p>
          <a:p>
            <a:r>
              <a:rPr lang="en-US" sz="2400" dirty="0"/>
              <a:t>More </a:t>
            </a:r>
            <a:r>
              <a:rPr lang="en-US" sz="2400" dirty="0" smtClean="0"/>
              <a:t>info (UDN pages):</a:t>
            </a:r>
            <a:r>
              <a:rPr lang="en-US" sz="2400" dirty="0"/>
              <a:t/>
            </a:r>
            <a:br>
              <a:rPr lang="en-US" sz="2400" dirty="0"/>
            </a:br>
            <a:r>
              <a:rPr lang="en-US" sz="2400" dirty="0"/>
              <a:t/>
            </a:r>
            <a:br>
              <a:rPr lang="en-US" sz="2400" dirty="0"/>
            </a:br>
            <a:r>
              <a:rPr lang="en-US" sz="2400" dirty="0" smtClean="0"/>
              <a:t>	PerformanceProfiling.INT</a:t>
            </a:r>
            <a:r>
              <a:rPr lang="en-US" sz="2400" dirty="0"/>
              <a:t/>
            </a:r>
            <a:br>
              <a:rPr lang="en-US" sz="2400" dirty="0"/>
            </a:br>
            <a:r>
              <a:rPr lang="en-US" sz="2400" dirty="0" smtClean="0"/>
              <a:t>	PerformanceGuidelines.INT</a:t>
            </a:r>
            <a:r>
              <a:rPr lang="en-US" sz="2400" dirty="0"/>
              <a:t/>
            </a:r>
            <a:br>
              <a:rPr lang="en-US" sz="2400" dirty="0"/>
            </a:br>
            <a:r>
              <a:rPr lang="en-US" sz="2400" dirty="0" smtClean="0"/>
              <a:t>	ScalabilityAndYou.INT</a:t>
            </a:r>
            <a:r>
              <a:rPr lang="en-US" sz="2400" dirty="0"/>
              <a:t/>
            </a:r>
            <a:br>
              <a:rPr lang="en-US" sz="2400" dirty="0"/>
            </a:br>
            <a:r>
              <a:rPr lang="en-US" sz="2400" dirty="0" smtClean="0"/>
              <a:t>	ScalabilityReference.INT</a:t>
            </a:r>
            <a:r>
              <a:rPr lang="en-US" sz="2400" dirty="0"/>
              <a:t/>
            </a:r>
            <a:br>
              <a:rPr lang="en-US" sz="2400" dirty="0"/>
            </a:br>
            <a:r>
              <a:rPr lang="en-US" sz="2400" dirty="0" smtClean="0"/>
              <a:t>	Options.INT</a:t>
            </a:r>
            <a:r>
              <a:rPr lang="en-US" sz="2400" dirty="0"/>
              <a:t/>
            </a:r>
            <a:br>
              <a:rPr lang="en-US" sz="2400" dirty="0"/>
            </a:br>
            <a:r>
              <a:rPr lang="en-US" sz="2400" dirty="0" smtClean="0"/>
              <a:t>	MobilePerformance.INT</a:t>
            </a:r>
            <a:endParaRPr lang="en-US" sz="2400" dirty="0"/>
          </a:p>
          <a:p>
            <a:pPr marL="0" indent="0">
              <a:buNone/>
            </a:pPr>
            <a:r>
              <a:rPr lang="en-US" sz="2400" dirty="0"/>
              <a:t>	</a:t>
            </a:r>
            <a:r>
              <a:rPr lang="en-US" sz="2400" dirty="0" smtClean="0"/>
              <a:t/>
            </a:r>
            <a:br>
              <a:rPr lang="en-US" sz="2400" dirty="0" smtClean="0"/>
            </a:br>
            <a:r>
              <a:rPr lang="en-US" sz="2400" dirty="0" smtClean="0"/>
              <a:t>	“</a:t>
            </a:r>
            <a:r>
              <a:rPr lang="en-US" sz="2400" dirty="0"/>
              <a:t>UE4 Mobile Performance” Niklas Smedberg, </a:t>
            </a:r>
            <a:r>
              <a:rPr lang="en-US" sz="2400" dirty="0" smtClean="0"/>
              <a:t>West Coast Dev Tour 2014</a:t>
            </a:r>
            <a:endParaRPr lang="en-US" sz="2400" dirty="0"/>
          </a:p>
          <a:p>
            <a:endParaRPr lang="en-US" sz="2400" dirty="0" smtClean="0"/>
          </a:p>
          <a:p>
            <a:endParaRPr lang="en-US" sz="2400" dirty="0"/>
          </a:p>
          <a:p>
            <a:endParaRPr lang="en-US" sz="2400" dirty="0" smtClean="0"/>
          </a:p>
          <a:p>
            <a:endParaRPr lang="en-US" sz="2400" dirty="0"/>
          </a:p>
        </p:txBody>
      </p:sp>
    </p:spTree>
    <p:extLst>
      <p:ext uri="{BB962C8B-B14F-4D97-AF65-F5344CB8AC3E}">
        <p14:creationId xmlns:p14="http://schemas.microsoft.com/office/powerpoint/2010/main" val="950310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UE4 Questions?</a:t>
            </a:r>
            <a:endParaRPr lang="en-US" dirty="0"/>
          </a:p>
        </p:txBody>
      </p:sp>
      <p:sp>
        <p:nvSpPr>
          <p:cNvPr id="6" name="AutoShape 2" descr="ftp://epicpress:AMTzN1YK@ftp.epicgames.com/Logos/Unreal_Engine_Parent_Logo/UnrealEngine_ParentLogoU_notextBlack.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ftp://epicpress:AMTzN1YK@ftp.epicgames.com/Logos/Unreal_Engine_Parent_Logo/UnrealEngine_ParentLogoU_notextBlack.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ftp://epicpress:AMTzN1YK@ftp.epicgames.com/Logos/Unreal_Engine_Parent_Logo/UnrealEngine_ParentLogoU_notextBlack.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ftp://epicpress:AMTzN1YK@ftp.epicgames.com/Logos/Unreal_Engine_Parent_Logo/UnrealEngine_ParentLogoU_notextBlack.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2"/>
          <p:cNvSpPr>
            <a:spLocks noGrp="1"/>
          </p:cNvSpPr>
          <p:nvPr>
            <p:ph idx="1"/>
          </p:nvPr>
        </p:nvSpPr>
        <p:spPr>
          <a:xfrm>
            <a:off x="457200" y="1276350"/>
            <a:ext cx="8229600" cy="2971800"/>
          </a:xfrm>
        </p:spPr>
        <p:txBody>
          <a:bodyPr>
            <a:normAutofit fontScale="77500" lnSpcReduction="20000"/>
          </a:bodyPr>
          <a:lstStyle/>
          <a:p>
            <a:pPr marL="0" indent="0">
              <a:buNone/>
            </a:pPr>
            <a:r>
              <a:rPr lang="en-US" sz="2400" dirty="0" smtClean="0">
                <a:solidFill>
                  <a:schemeClr val="bg1">
                    <a:lumMod val="95000"/>
                  </a:schemeClr>
                </a:solidFill>
              </a:rPr>
              <a:t>Documentation, Tutorials and Help at:</a:t>
            </a:r>
            <a:endParaRPr lang="en-US" sz="2400" dirty="0" smtClean="0">
              <a:solidFill>
                <a:schemeClr val="bg1">
                  <a:lumMod val="75000"/>
                </a:schemeClr>
              </a:solidFill>
              <a:hlinkClick r:id="rId3"/>
            </a:endParaRPr>
          </a:p>
          <a:p>
            <a:r>
              <a:rPr lang="en-US" sz="2400" dirty="0" err="1" smtClean="0">
                <a:solidFill>
                  <a:schemeClr val="bg1">
                    <a:lumMod val="75000"/>
                  </a:schemeClr>
                </a:solidFill>
              </a:rPr>
              <a:t>AnswerHub</a:t>
            </a:r>
            <a:r>
              <a:rPr lang="en-US" sz="2400" dirty="0" smtClean="0">
                <a:solidFill>
                  <a:schemeClr val="bg1">
                    <a:lumMod val="75000"/>
                  </a:schemeClr>
                </a:solidFill>
              </a:rPr>
              <a:t>:</a:t>
            </a:r>
          </a:p>
          <a:p>
            <a:r>
              <a:rPr lang="en-US" sz="2400" dirty="0" smtClean="0">
                <a:solidFill>
                  <a:schemeClr val="bg1">
                    <a:lumMod val="75000"/>
                  </a:schemeClr>
                </a:solidFill>
              </a:rPr>
              <a:t>Engine Documentation:</a:t>
            </a:r>
          </a:p>
          <a:p>
            <a:r>
              <a:rPr lang="en-US" sz="2400" dirty="0">
                <a:solidFill>
                  <a:schemeClr val="bg1">
                    <a:lumMod val="75000"/>
                  </a:schemeClr>
                </a:solidFill>
              </a:rPr>
              <a:t>Official Forums: </a:t>
            </a:r>
            <a:endParaRPr lang="en-US" sz="2400" dirty="0" smtClean="0">
              <a:solidFill>
                <a:schemeClr val="bg1">
                  <a:lumMod val="75000"/>
                </a:schemeClr>
              </a:solidFill>
            </a:endParaRPr>
          </a:p>
          <a:p>
            <a:r>
              <a:rPr lang="en-US" sz="2400" dirty="0" smtClean="0">
                <a:solidFill>
                  <a:schemeClr val="bg1">
                    <a:lumMod val="75000"/>
                  </a:schemeClr>
                </a:solidFill>
              </a:rPr>
              <a:t>Community Wiki:</a:t>
            </a:r>
          </a:p>
          <a:p>
            <a:r>
              <a:rPr lang="en-US" sz="2400" dirty="0">
                <a:solidFill>
                  <a:schemeClr val="bg1">
                    <a:lumMod val="75000"/>
                  </a:schemeClr>
                </a:solidFill>
              </a:rPr>
              <a:t>YouTube Videos</a:t>
            </a:r>
            <a:r>
              <a:rPr lang="en-US" sz="2400" dirty="0" smtClean="0">
                <a:solidFill>
                  <a:schemeClr val="bg1">
                    <a:lumMod val="75000"/>
                  </a:schemeClr>
                </a:solidFill>
              </a:rPr>
              <a:t>:</a:t>
            </a:r>
          </a:p>
          <a:p>
            <a:r>
              <a:rPr lang="en-US" sz="2400" dirty="0" smtClean="0">
                <a:solidFill>
                  <a:schemeClr val="bg1">
                    <a:lumMod val="75000"/>
                  </a:schemeClr>
                </a:solidFill>
              </a:rPr>
              <a:t>Community IRC:</a:t>
            </a:r>
          </a:p>
          <a:p>
            <a:pPr marL="0" indent="0">
              <a:buNone/>
            </a:pPr>
            <a:endParaRPr lang="en-US" sz="2400" dirty="0" smtClean="0">
              <a:solidFill>
                <a:schemeClr val="bg1">
                  <a:lumMod val="95000"/>
                </a:schemeClr>
              </a:solidFill>
            </a:endParaRPr>
          </a:p>
          <a:p>
            <a:pPr marL="0" indent="0">
              <a:buNone/>
            </a:pPr>
            <a:r>
              <a:rPr lang="en-US" sz="2400" dirty="0" smtClean="0">
                <a:solidFill>
                  <a:schemeClr val="bg1">
                    <a:lumMod val="95000"/>
                  </a:schemeClr>
                </a:solidFill>
              </a:rPr>
              <a:t>Unreal Engine 4 Roadmap</a:t>
            </a:r>
            <a:endParaRPr lang="en-US" sz="2400" dirty="0" smtClean="0">
              <a:solidFill>
                <a:schemeClr val="bg1">
                  <a:lumMod val="75000"/>
                </a:schemeClr>
              </a:solidFill>
            </a:endParaRPr>
          </a:p>
          <a:p>
            <a:r>
              <a:rPr lang="en-US" sz="2000" u="sng" dirty="0">
                <a:solidFill>
                  <a:schemeClr val="accent6"/>
                </a:solidFill>
              </a:rPr>
              <a:t>lmgtfy.com/?q=</a:t>
            </a:r>
            <a:r>
              <a:rPr lang="en-US" sz="2000" u="sng" dirty="0" err="1">
                <a:solidFill>
                  <a:schemeClr val="accent6"/>
                </a:solidFill>
              </a:rPr>
              <a:t>Unreal+engine+Trello</a:t>
            </a:r>
            <a:r>
              <a:rPr lang="en-US" sz="2000" u="sng" dirty="0">
                <a:solidFill>
                  <a:schemeClr val="accent6"/>
                </a:solidFill>
              </a:rPr>
              <a:t>+</a:t>
            </a:r>
            <a:endParaRPr lang="en-US" sz="2400" dirty="0" smtClean="0">
              <a:solidFill>
                <a:schemeClr val="accent6"/>
              </a:solidFill>
            </a:endParaRPr>
          </a:p>
        </p:txBody>
      </p:sp>
      <p:sp>
        <p:nvSpPr>
          <p:cNvPr id="11" name="Content Placeholder 2"/>
          <p:cNvSpPr txBox="1">
            <a:spLocks/>
          </p:cNvSpPr>
          <p:nvPr/>
        </p:nvSpPr>
        <p:spPr>
          <a:xfrm>
            <a:off x="3276600" y="1553810"/>
            <a:ext cx="5791200" cy="20574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Eurostile"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Eurostile"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Eurostile"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Eurostile"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Eurostile"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solidFill>
                  <a:schemeClr val="accent6"/>
                </a:solidFill>
              </a:rPr>
              <a:t>http://answers.unrealengine.com</a:t>
            </a:r>
          </a:p>
          <a:p>
            <a:pPr marL="0" indent="0">
              <a:buNone/>
            </a:pPr>
            <a:r>
              <a:rPr lang="en-US" sz="2400" dirty="0" smtClean="0">
                <a:solidFill>
                  <a:schemeClr val="accent6"/>
                </a:solidFill>
              </a:rPr>
              <a:t>http://docs.unrealengine.com</a:t>
            </a:r>
          </a:p>
          <a:p>
            <a:pPr marL="0" indent="0">
              <a:buNone/>
            </a:pPr>
            <a:r>
              <a:rPr lang="en-US" sz="2400" dirty="0">
                <a:solidFill>
                  <a:schemeClr val="accent6"/>
                </a:solidFill>
              </a:rPr>
              <a:t>http://</a:t>
            </a:r>
            <a:r>
              <a:rPr lang="en-US" sz="2400" dirty="0" smtClean="0">
                <a:solidFill>
                  <a:schemeClr val="accent6"/>
                </a:solidFill>
              </a:rPr>
              <a:t>forums.unrealengine.com</a:t>
            </a:r>
          </a:p>
          <a:p>
            <a:pPr marL="0" indent="0">
              <a:buNone/>
            </a:pPr>
            <a:r>
              <a:rPr lang="en-US" sz="2400" dirty="0" smtClean="0">
                <a:solidFill>
                  <a:schemeClr val="accent6"/>
                </a:solidFill>
              </a:rPr>
              <a:t>http://wiki.unrealengine.com</a:t>
            </a:r>
          </a:p>
          <a:p>
            <a:pPr marL="0" indent="0">
              <a:buNone/>
            </a:pPr>
            <a:r>
              <a:rPr lang="en-US" sz="2400" dirty="0" smtClean="0">
                <a:solidFill>
                  <a:schemeClr val="accent6"/>
                </a:solidFill>
              </a:rPr>
              <a:t>http</a:t>
            </a:r>
            <a:r>
              <a:rPr lang="en-US" sz="2400" dirty="0">
                <a:solidFill>
                  <a:schemeClr val="accent6"/>
                </a:solidFill>
              </a:rPr>
              <a:t>://</a:t>
            </a:r>
            <a:r>
              <a:rPr lang="en-US" sz="2400" dirty="0" smtClean="0">
                <a:solidFill>
                  <a:schemeClr val="accent6"/>
                </a:solidFill>
              </a:rPr>
              <a:t>www.youtube.com/user/UnrealDevelopmentKit</a:t>
            </a:r>
          </a:p>
          <a:p>
            <a:pPr marL="0" indent="0">
              <a:buNone/>
            </a:pPr>
            <a:r>
              <a:rPr lang="en-US" sz="2400" dirty="0">
                <a:solidFill>
                  <a:schemeClr val="accent6"/>
                </a:solidFill>
              </a:rPr>
              <a:t>#</a:t>
            </a:r>
            <a:r>
              <a:rPr lang="en-US" sz="2400" dirty="0" err="1">
                <a:solidFill>
                  <a:schemeClr val="accent6"/>
                </a:solidFill>
              </a:rPr>
              <a:t>unrealengine</a:t>
            </a:r>
            <a:r>
              <a:rPr lang="en-US" sz="2400" dirty="0">
                <a:solidFill>
                  <a:schemeClr val="bg1">
                    <a:lumMod val="75000"/>
                  </a:schemeClr>
                </a:solidFill>
              </a:rPr>
              <a:t> on </a:t>
            </a:r>
            <a:r>
              <a:rPr lang="en-US" sz="2400" dirty="0" err="1">
                <a:solidFill>
                  <a:schemeClr val="accent6"/>
                </a:solidFill>
              </a:rPr>
              <a:t>FreeNode</a:t>
            </a:r>
            <a:endParaRPr lang="en-US" sz="2400" dirty="0">
              <a:solidFill>
                <a:schemeClr val="accent6"/>
              </a:solidFill>
            </a:endParaRPr>
          </a:p>
          <a:p>
            <a:pPr marL="0" indent="0">
              <a:buNone/>
            </a:pPr>
            <a:endParaRPr lang="en-US" sz="2400" dirty="0" smtClean="0">
              <a:solidFill>
                <a:schemeClr val="bg1">
                  <a:lumMod val="75000"/>
                </a:schemeClr>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146" y="4264047"/>
            <a:ext cx="756077" cy="82230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693" y="152047"/>
            <a:ext cx="1182984" cy="1143000"/>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2452723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Dev2\Smedis-Usr\GCDE2014\Shot_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51414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46247"/>
            <a:ext cx="6324600" cy="857250"/>
          </a:xfrm>
        </p:spPr>
        <p:txBody>
          <a:bodyPr/>
          <a:lstStyle/>
          <a:p>
            <a:r>
              <a:rPr lang="en-US" dirty="0" smtClean="0"/>
              <a:t>Demo / Video</a:t>
            </a:r>
            <a:endParaRPr lang="en-US" dirty="0"/>
          </a:p>
        </p:txBody>
      </p:sp>
      <p:sp>
        <p:nvSpPr>
          <p:cNvPr id="4" name="TextBox 3"/>
          <p:cNvSpPr txBox="1"/>
          <p:nvPr/>
        </p:nvSpPr>
        <p:spPr>
          <a:xfrm>
            <a:off x="2057400" y="1135618"/>
            <a:ext cx="3101105" cy="369332"/>
          </a:xfrm>
          <a:prstGeom prst="rect">
            <a:avLst/>
          </a:prstGeom>
          <a:noFill/>
        </p:spPr>
        <p:txBody>
          <a:bodyPr wrap="none" rtlCol="0">
            <a:spAutoFit/>
          </a:bodyPr>
          <a:lstStyle/>
          <a:p>
            <a:r>
              <a:rPr lang="en-US" dirty="0">
                <a:solidFill>
                  <a:srgbClr val="FF8C19"/>
                </a:solidFill>
                <a:hlinkClick r:id="rId4" tooltip="http://youtu.be/HY62PAsM7eg"/>
              </a:rPr>
              <a:t>http://</a:t>
            </a:r>
            <a:r>
              <a:rPr lang="en-US" dirty="0" smtClean="0">
                <a:solidFill>
                  <a:srgbClr val="FF8C19"/>
                </a:solidFill>
                <a:hlinkClick r:id="rId4" tooltip="http://youtu.be/HY62PAsM7eg"/>
              </a:rPr>
              <a:t>youtu.be/HY62PAsM7eg</a:t>
            </a:r>
            <a:endParaRPr lang="en-US" dirty="0">
              <a:solidFill>
                <a:srgbClr val="FF8C19"/>
              </a:solidFill>
            </a:endParaRPr>
          </a:p>
        </p:txBody>
      </p:sp>
    </p:spTree>
    <p:extLst>
      <p:ext uri="{BB962C8B-B14F-4D97-AF65-F5344CB8AC3E}">
        <p14:creationId xmlns:p14="http://schemas.microsoft.com/office/powerpoint/2010/main" val="2977914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914"/>
            <a:ext cx="6141055" cy="512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087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38200"/>
          </a:xfrm>
        </p:spPr>
        <p:txBody>
          <a:bodyPr>
            <a:normAutofit/>
          </a:bodyPr>
          <a:lstStyle/>
          <a:p>
            <a:r>
              <a:rPr lang="en-US" sz="4000" dirty="0" smtClean="0"/>
              <a:t>The hardware spectrum</a:t>
            </a:r>
            <a:endParaRPr lang="en-US" sz="4000" dirty="0"/>
          </a:p>
        </p:txBody>
      </p:sp>
      <p:sp>
        <p:nvSpPr>
          <p:cNvPr id="10" name="Rectangle 9"/>
          <p:cNvSpPr/>
          <p:nvPr/>
        </p:nvSpPr>
        <p:spPr>
          <a:xfrm>
            <a:off x="4648200" y="1200150"/>
            <a:ext cx="3429000" cy="824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t>PC / Mac</a:t>
            </a:r>
            <a:br>
              <a:rPr lang="en-US" sz="1700" dirty="0" smtClean="0"/>
            </a:br>
            <a:r>
              <a:rPr lang="en-US" sz="1400" dirty="0" smtClean="0"/>
              <a:t>(integrated / dedicated GPU, x cores, x memory, features)</a:t>
            </a:r>
          </a:p>
        </p:txBody>
      </p:sp>
      <p:sp>
        <p:nvSpPr>
          <p:cNvPr id="12" name="Rectangle 11"/>
          <p:cNvSpPr/>
          <p:nvPr/>
        </p:nvSpPr>
        <p:spPr>
          <a:xfrm>
            <a:off x="609600" y="1428750"/>
            <a:ext cx="2953315" cy="588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smtClean="0"/>
              <a:t>Phone / Tablet</a:t>
            </a:r>
            <a:br>
              <a:rPr lang="en-US" sz="1700" dirty="0" smtClean="0"/>
            </a:br>
            <a:r>
              <a:rPr lang="en-US" sz="1400" dirty="0" smtClean="0"/>
              <a:t>(x cores, x memory, features)</a:t>
            </a:r>
          </a:p>
        </p:txBody>
      </p:sp>
      <p:cxnSp>
        <p:nvCxnSpPr>
          <p:cNvPr id="15" name="Straight Arrow Connector 14"/>
          <p:cNvCxnSpPr/>
          <p:nvPr/>
        </p:nvCxnSpPr>
        <p:spPr>
          <a:xfrm>
            <a:off x="457200" y="2523730"/>
            <a:ext cx="7239000" cy="0"/>
          </a:xfrm>
          <a:prstGeom prst="straightConnector1">
            <a:avLst/>
          </a:prstGeom>
          <a:ln w="76200">
            <a:solidFill>
              <a:schemeClr val="bg1"/>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48603" y="2190750"/>
            <a:ext cx="1024639"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smtClean="0">
                <a:solidFill>
                  <a:schemeClr val="bg1"/>
                </a:solidFill>
              </a:rPr>
              <a:t>High end</a:t>
            </a:r>
            <a:br>
              <a:rPr lang="en-US" dirty="0" smtClean="0">
                <a:solidFill>
                  <a:schemeClr val="bg1"/>
                </a:solidFill>
              </a:rPr>
            </a:br>
            <a:r>
              <a:rPr lang="en-US" dirty="0" smtClean="0">
                <a:solidFill>
                  <a:schemeClr val="bg1"/>
                </a:solidFill>
              </a:rPr>
              <a:t>(fast)</a:t>
            </a:r>
            <a:endParaRPr lang="en-US" dirty="0">
              <a:solidFill>
                <a:schemeClr val="bg1"/>
              </a:solidFill>
            </a:endParaRPr>
          </a:p>
        </p:txBody>
      </p:sp>
      <p:sp>
        <p:nvSpPr>
          <p:cNvPr id="18" name="Right Brace 17"/>
          <p:cNvSpPr/>
          <p:nvPr/>
        </p:nvSpPr>
        <p:spPr>
          <a:xfrm rot="5400000" flipH="1">
            <a:off x="2793393" y="640125"/>
            <a:ext cx="182003" cy="3381073"/>
          </a:xfrm>
          <a:prstGeom prst="rightBrace">
            <a:avLst>
              <a:gd name="adj1" fmla="val 40765"/>
              <a:gd name="adj2" fmla="val 767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5400000" flipH="1">
            <a:off x="5264945" y="673893"/>
            <a:ext cx="214313" cy="2971800"/>
          </a:xfrm>
          <a:prstGeom prst="rightBrace">
            <a:avLst>
              <a:gd name="adj1" fmla="val 40765"/>
              <a:gd name="adj2" fmla="val 346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ight Brace 26"/>
          <p:cNvSpPr/>
          <p:nvPr/>
        </p:nvSpPr>
        <p:spPr>
          <a:xfrm rot="5400000">
            <a:off x="3257859" y="1523693"/>
            <a:ext cx="192817" cy="2441331"/>
          </a:xfrm>
          <a:prstGeom prst="rightBrace">
            <a:avLst>
              <a:gd name="adj1" fmla="val 40765"/>
              <a:gd name="adj2" fmla="val 767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p:cNvSpPr/>
          <p:nvPr/>
        </p:nvSpPr>
        <p:spPr>
          <a:xfrm rot="5400000">
            <a:off x="5466191" y="1220358"/>
            <a:ext cx="192818" cy="3352802"/>
          </a:xfrm>
          <a:prstGeom prst="rightBrace">
            <a:avLst>
              <a:gd name="adj1" fmla="val 40765"/>
              <a:gd name="adj2" fmla="val 242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609600" y="3028950"/>
            <a:ext cx="2953315" cy="65825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700" dirty="0" smtClean="0"/>
              <a:t>UE4: Forward Renderer</a:t>
            </a:r>
            <a:br>
              <a:rPr lang="en-US" sz="1700" dirty="0" smtClean="0"/>
            </a:br>
            <a:r>
              <a:rPr lang="en-US" sz="1700" dirty="0" smtClean="0"/>
              <a:t>(ES2, Metal)</a:t>
            </a:r>
          </a:p>
        </p:txBody>
      </p:sp>
      <p:sp>
        <p:nvSpPr>
          <p:cNvPr id="30" name="Rectangle 29"/>
          <p:cNvSpPr/>
          <p:nvPr/>
        </p:nvSpPr>
        <p:spPr>
          <a:xfrm>
            <a:off x="4648200" y="3028950"/>
            <a:ext cx="3429000" cy="69635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700" dirty="0"/>
              <a:t>UE4: </a:t>
            </a:r>
            <a:r>
              <a:rPr lang="en-US" sz="1700" dirty="0" smtClean="0"/>
              <a:t>Deferred Renderer</a:t>
            </a:r>
            <a:br>
              <a:rPr lang="en-US" sz="1700" dirty="0" smtClean="0"/>
            </a:br>
            <a:r>
              <a:rPr lang="en-US" sz="1700" dirty="0" smtClean="0"/>
              <a:t>(Direct3D, OpenGL, ES3.1)</a:t>
            </a:r>
          </a:p>
        </p:txBody>
      </p:sp>
      <p:grpSp>
        <p:nvGrpSpPr>
          <p:cNvPr id="59" name="Group 58"/>
          <p:cNvGrpSpPr/>
          <p:nvPr/>
        </p:nvGrpSpPr>
        <p:grpSpPr>
          <a:xfrm>
            <a:off x="624015" y="2466580"/>
            <a:ext cx="6553200" cy="114300"/>
            <a:chOff x="838200" y="6019800"/>
            <a:chExt cx="5257800" cy="152400"/>
          </a:xfrm>
        </p:grpSpPr>
        <p:cxnSp>
          <p:nvCxnSpPr>
            <p:cNvPr id="34" name="Straight Connector 33"/>
            <p:cNvCxnSpPr/>
            <p:nvPr/>
          </p:nvCxnSpPr>
          <p:spPr>
            <a:xfrm>
              <a:off x="8382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668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2954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5240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7526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812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2098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4384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6670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8956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1242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3528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814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8100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0386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672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958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7244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9530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1816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102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6388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8674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096000" y="6019800"/>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rot="2700000">
            <a:off x="4250792" y="2446004"/>
            <a:ext cx="161645" cy="1616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p:cNvSpPr txBox="1"/>
          <p:nvPr/>
        </p:nvSpPr>
        <p:spPr>
          <a:xfrm>
            <a:off x="4648200" y="3725302"/>
            <a:ext cx="4176721" cy="692497"/>
          </a:xfrm>
          <a:prstGeom prst="rect">
            <a:avLst/>
          </a:prstGeom>
          <a:noFill/>
        </p:spPr>
        <p:txBody>
          <a:bodyPr wrap="none" rtlCol="0">
            <a:spAutoFit/>
          </a:bodyPr>
          <a:lstStyle/>
          <a:p>
            <a:pPr marL="171450" indent="-171450">
              <a:buFont typeface="Arial" pitchFamily="34" charset="0"/>
              <a:buChar char="•"/>
            </a:pPr>
            <a:r>
              <a:rPr lang="en-US" sz="1300" dirty="0" smtClean="0">
                <a:solidFill>
                  <a:schemeClr val="bg1"/>
                </a:solidFill>
              </a:rPr>
              <a:t>Dynamic/Static per pixel HDR lighting</a:t>
            </a:r>
            <a:endParaRPr lang="en-US" sz="1300" dirty="0">
              <a:solidFill>
                <a:schemeClr val="bg1"/>
              </a:solidFill>
            </a:endParaRPr>
          </a:p>
          <a:p>
            <a:pPr marL="171450" indent="-171450">
              <a:buFont typeface="Arial" pitchFamily="34" charset="0"/>
              <a:buChar char="•"/>
            </a:pPr>
            <a:r>
              <a:rPr lang="en-US" sz="1300" dirty="0" smtClean="0">
                <a:solidFill>
                  <a:schemeClr val="bg1"/>
                </a:solidFill>
              </a:rPr>
              <a:t>Many lights/reflection probes</a:t>
            </a:r>
          </a:p>
          <a:p>
            <a:pPr marL="171450" indent="-171450">
              <a:buFont typeface="Arial" pitchFamily="34" charset="0"/>
              <a:buChar char="•"/>
            </a:pPr>
            <a:r>
              <a:rPr lang="en-US" sz="1300" dirty="0" smtClean="0">
                <a:solidFill>
                  <a:schemeClr val="bg1"/>
                </a:solidFill>
              </a:rPr>
              <a:t>Motion Blur, </a:t>
            </a:r>
            <a:r>
              <a:rPr lang="en-US" sz="1300" dirty="0" err="1" smtClean="0">
                <a:solidFill>
                  <a:schemeClr val="bg1"/>
                </a:solidFill>
              </a:rPr>
              <a:t>TemporalAA</a:t>
            </a:r>
            <a:r>
              <a:rPr lang="en-US" sz="1300" dirty="0" smtClean="0">
                <a:solidFill>
                  <a:schemeClr val="bg1"/>
                </a:solidFill>
              </a:rPr>
              <a:t>, SSAO, SSR, Deferred Decals, …</a:t>
            </a:r>
          </a:p>
        </p:txBody>
      </p:sp>
      <p:sp>
        <p:nvSpPr>
          <p:cNvPr id="60" name="TextBox 59"/>
          <p:cNvSpPr txBox="1"/>
          <p:nvPr/>
        </p:nvSpPr>
        <p:spPr>
          <a:xfrm>
            <a:off x="609600" y="3687203"/>
            <a:ext cx="3197094" cy="692497"/>
          </a:xfrm>
          <a:prstGeom prst="rect">
            <a:avLst/>
          </a:prstGeom>
          <a:noFill/>
        </p:spPr>
        <p:txBody>
          <a:bodyPr wrap="none" rtlCol="0">
            <a:spAutoFit/>
          </a:bodyPr>
          <a:lstStyle/>
          <a:p>
            <a:pPr marL="171450" indent="-171450">
              <a:buFont typeface="Arial" pitchFamily="34" charset="0"/>
              <a:buChar char="•"/>
            </a:pPr>
            <a:r>
              <a:rPr lang="en-US" sz="1300" dirty="0" smtClean="0">
                <a:solidFill>
                  <a:schemeClr val="bg1"/>
                </a:solidFill>
              </a:rPr>
              <a:t>Shading consistent with Deferred</a:t>
            </a:r>
          </a:p>
          <a:p>
            <a:pPr marL="171450" indent="-171450">
              <a:buFont typeface="Arial" pitchFamily="34" charset="0"/>
              <a:buChar char="•"/>
            </a:pPr>
            <a:r>
              <a:rPr lang="en-US" sz="1300" dirty="0" smtClean="0">
                <a:solidFill>
                  <a:schemeClr val="bg1"/>
                </a:solidFill>
              </a:rPr>
              <a:t>4 performance tiers: </a:t>
            </a:r>
            <a:br>
              <a:rPr lang="en-US" sz="1300" dirty="0" smtClean="0">
                <a:solidFill>
                  <a:schemeClr val="bg1"/>
                </a:solidFill>
              </a:rPr>
            </a:br>
            <a:r>
              <a:rPr lang="en-US" sz="1300" dirty="0" smtClean="0">
                <a:solidFill>
                  <a:schemeClr val="bg1"/>
                </a:solidFill>
              </a:rPr>
              <a:t>    LDR, Basic, HDR, HDR with per pixel sun</a:t>
            </a:r>
            <a:endParaRPr lang="en-US" sz="1300" dirty="0">
              <a:solidFill>
                <a:schemeClr val="bg1"/>
              </a:solidFill>
            </a:endParaRPr>
          </a:p>
        </p:txBody>
      </p:sp>
    </p:spTree>
    <p:extLst>
      <p:ext uri="{BB962C8B-B14F-4D97-AF65-F5344CB8AC3E}">
        <p14:creationId xmlns:p14="http://schemas.microsoft.com/office/powerpoint/2010/main" val="4077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8" grpId="0" animBg="1"/>
      <p:bldP spid="19" grpId="0" animBg="1"/>
      <p:bldP spid="27" grpId="0" animBg="1"/>
      <p:bldP spid="28" grpId="0" animBg="1"/>
      <p:bldP spid="29" grpId="0" animBg="1"/>
      <p:bldP spid="30" grpId="0" animBg="1"/>
      <p:bldP spid="3" grpId="0" animBg="1"/>
      <p:bldP spid="4"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lstStyle/>
          <a:p>
            <a:r>
              <a:rPr lang="en-US" dirty="0" smtClean="0"/>
              <a:t>How to profile effectively</a:t>
            </a:r>
            <a:endParaRPr lang="en-US" dirty="0"/>
          </a:p>
        </p:txBody>
      </p:sp>
      <p:sp>
        <p:nvSpPr>
          <p:cNvPr id="3" name="Content Placeholder 2"/>
          <p:cNvSpPr>
            <a:spLocks noGrp="1"/>
          </p:cNvSpPr>
          <p:nvPr>
            <p:ph idx="1"/>
          </p:nvPr>
        </p:nvSpPr>
        <p:spPr>
          <a:xfrm>
            <a:off x="838200" y="819150"/>
            <a:ext cx="8382000" cy="1524000"/>
          </a:xfrm>
        </p:spPr>
        <p:txBody>
          <a:bodyPr>
            <a:noAutofit/>
          </a:bodyPr>
          <a:lstStyle/>
          <a:p>
            <a:r>
              <a:rPr lang="en-US" sz="1900" dirty="0" smtClean="0"/>
              <a:t>Prepare the right conditions:</a:t>
            </a:r>
          </a:p>
          <a:p>
            <a:pPr lvl="1"/>
            <a:r>
              <a:rPr lang="en-US" sz="1400" dirty="0"/>
              <a:t>Never in “Debug”, “Development” is convenient, “Test” is gives near “Shipping” fps</a:t>
            </a:r>
          </a:p>
          <a:p>
            <a:pPr lvl="1"/>
            <a:r>
              <a:rPr lang="en-US" sz="1400" dirty="0" smtClean="0"/>
              <a:t>Not </a:t>
            </a:r>
            <a:r>
              <a:rPr lang="en-US" sz="1400" dirty="0"/>
              <a:t>in </a:t>
            </a:r>
            <a:r>
              <a:rPr lang="en-US" sz="1400" dirty="0" smtClean="0"/>
              <a:t>editor (Slate UI renders each frame, some Thumbnails get updated irregularly, …)</a:t>
            </a:r>
          </a:p>
          <a:p>
            <a:pPr lvl="1"/>
            <a:r>
              <a:rPr lang="en-US" sz="1400" dirty="0"/>
              <a:t>Make sure lighting has been built</a:t>
            </a:r>
          </a:p>
          <a:p>
            <a:pPr lvl="1"/>
            <a:r>
              <a:rPr lang="en-US" sz="1400" dirty="0" smtClean="0"/>
              <a:t>Avoid procedural randomness* (particles, procedural levels, game play)</a:t>
            </a:r>
          </a:p>
        </p:txBody>
      </p:sp>
      <p:grpSp>
        <p:nvGrpSpPr>
          <p:cNvPr id="5" name="Group 4"/>
          <p:cNvGrpSpPr/>
          <p:nvPr/>
        </p:nvGrpSpPr>
        <p:grpSpPr>
          <a:xfrm>
            <a:off x="-7442" y="781050"/>
            <a:ext cx="1379042" cy="3657600"/>
            <a:chOff x="-7442" y="781050"/>
            <a:chExt cx="1379042" cy="3657600"/>
          </a:xfrm>
        </p:grpSpPr>
        <p:cxnSp>
          <p:nvCxnSpPr>
            <p:cNvPr id="14" name="Straight Connector 13"/>
            <p:cNvCxnSpPr/>
            <p:nvPr/>
          </p:nvCxnSpPr>
          <p:spPr>
            <a:xfrm flipH="1">
              <a:off x="671513" y="4438650"/>
              <a:ext cx="700087" cy="0"/>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85800" y="781050"/>
              <a:ext cx="0" cy="3657600"/>
            </a:xfrm>
            <a:prstGeom prst="line">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71513" y="781050"/>
              <a:ext cx="700087" cy="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469203" y="2119111"/>
              <a:ext cx="1692964" cy="769441"/>
            </a:xfrm>
            <a:prstGeom prst="rect">
              <a:avLst/>
            </a:prstGeom>
            <a:noFill/>
          </p:spPr>
          <p:txBody>
            <a:bodyPr wrap="none" rtlCol="0">
              <a:spAutoFit/>
            </a:bodyPr>
            <a:lstStyle/>
            <a:p>
              <a:r>
                <a:rPr lang="en-US" sz="4400" dirty="0" smtClean="0">
                  <a:solidFill>
                    <a:schemeClr val="bg1"/>
                  </a:solidFill>
                </a:rPr>
                <a:t>iterate</a:t>
              </a:r>
              <a:endParaRPr lang="en-US" sz="4400" dirty="0">
                <a:solidFill>
                  <a:schemeClr val="bg1"/>
                </a:solidFill>
              </a:endParaRPr>
            </a:p>
          </p:txBody>
        </p:sp>
      </p:grpSp>
      <p:sp>
        <p:nvSpPr>
          <p:cNvPr id="9" name="Content Placeholder 2"/>
          <p:cNvSpPr txBox="1">
            <a:spLocks/>
          </p:cNvSpPr>
          <p:nvPr/>
        </p:nvSpPr>
        <p:spPr>
          <a:xfrm>
            <a:off x="838200" y="2266950"/>
            <a:ext cx="838200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00" dirty="0" smtClean="0"/>
              <a:t>Stabilize and Isolate:</a:t>
            </a:r>
          </a:p>
          <a:p>
            <a:pPr lvl="1"/>
            <a:r>
              <a:rPr lang="en-US" sz="1400" dirty="0" smtClean="0"/>
              <a:t>“Pause”, “</a:t>
            </a:r>
            <a:r>
              <a:rPr lang="en-US" sz="1400" dirty="0" err="1" smtClean="0"/>
              <a:t>r.AllowOcclusionQueries</a:t>
            </a:r>
            <a:r>
              <a:rPr lang="en-US" sz="1400" dirty="0" smtClean="0"/>
              <a:t> 0”, “</a:t>
            </a:r>
            <a:r>
              <a:rPr lang="en-US" sz="1400" dirty="0" err="1" smtClean="0"/>
              <a:t>Slomo</a:t>
            </a:r>
            <a:r>
              <a:rPr lang="en-US" sz="1400" dirty="0" smtClean="0"/>
              <a:t> 0.001”, …</a:t>
            </a:r>
          </a:p>
          <a:p>
            <a:pPr lvl="1"/>
            <a:r>
              <a:rPr lang="en-US" sz="1400" dirty="0" smtClean="0"/>
              <a:t>Command line options: -</a:t>
            </a:r>
            <a:r>
              <a:rPr lang="en-US" sz="1400" dirty="0" err="1" smtClean="0"/>
              <a:t>NoSound</a:t>
            </a:r>
            <a:r>
              <a:rPr lang="en-US" sz="1400" dirty="0" smtClean="0"/>
              <a:t> -</a:t>
            </a:r>
            <a:r>
              <a:rPr lang="en-US" sz="1400" dirty="0" err="1" smtClean="0"/>
              <a:t>NoTextureStreaming</a:t>
            </a:r>
            <a:r>
              <a:rPr lang="en-US" sz="1400" dirty="0" smtClean="0"/>
              <a:t> -</a:t>
            </a:r>
            <a:r>
              <a:rPr lang="en-US" sz="1400" dirty="0" err="1" smtClean="0"/>
              <a:t>NoVSync</a:t>
            </a:r>
            <a:r>
              <a:rPr lang="en-US" sz="1400" dirty="0" smtClean="0"/>
              <a:t> -</a:t>
            </a:r>
            <a:r>
              <a:rPr lang="en-US" sz="1400" dirty="0" err="1" smtClean="0"/>
              <a:t>NoVerifyGC</a:t>
            </a:r>
            <a:endParaRPr lang="en-US" sz="1400" dirty="0" smtClean="0"/>
          </a:p>
          <a:p>
            <a:pPr lvl="1"/>
            <a:r>
              <a:rPr lang="en-US" sz="1400" dirty="0" smtClean="0"/>
              <a:t>Disable other features, look for log spam, create a matinee</a:t>
            </a:r>
          </a:p>
        </p:txBody>
      </p:sp>
      <p:sp>
        <p:nvSpPr>
          <p:cNvPr id="10" name="Content Placeholder 2"/>
          <p:cNvSpPr txBox="1">
            <a:spLocks/>
          </p:cNvSpPr>
          <p:nvPr/>
        </p:nvSpPr>
        <p:spPr>
          <a:xfrm>
            <a:off x="838200" y="3486150"/>
            <a:ext cx="83820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00" dirty="0" smtClean="0"/>
              <a:t>Experiment and Measure (to identify the bottleneck):</a:t>
            </a:r>
          </a:p>
          <a:p>
            <a:pPr lvl="1"/>
            <a:r>
              <a:rPr lang="en-US" sz="1400" dirty="0" smtClean="0"/>
              <a:t>“</a:t>
            </a:r>
            <a:r>
              <a:rPr lang="en-US" sz="1400" dirty="0" err="1" smtClean="0"/>
              <a:t>r.SetRes</a:t>
            </a:r>
            <a:r>
              <a:rPr lang="en-US" sz="1400" dirty="0" smtClean="0"/>
              <a:t>”, “</a:t>
            </a:r>
            <a:r>
              <a:rPr lang="en-US" sz="1400" dirty="0" err="1" smtClean="0"/>
              <a:t>r.SceneColorFormat</a:t>
            </a:r>
            <a:r>
              <a:rPr lang="en-US" sz="1400" dirty="0" smtClean="0"/>
              <a:t>”, “</a:t>
            </a:r>
            <a:r>
              <a:rPr lang="en-US" sz="1400" dirty="0" err="1" smtClean="0"/>
              <a:t>showflag</a:t>
            </a:r>
            <a:r>
              <a:rPr lang="en-US" sz="1400" dirty="0" smtClean="0"/>
              <a:t> bloom”, …</a:t>
            </a:r>
          </a:p>
          <a:p>
            <a:pPr lvl="1"/>
            <a:r>
              <a:rPr lang="en-US" sz="1400" dirty="0" smtClean="0"/>
              <a:t>Modify </a:t>
            </a:r>
            <a:r>
              <a:rPr lang="en-US" sz="1400" dirty="0" err="1" smtClean="0"/>
              <a:t>shaders</a:t>
            </a:r>
            <a:r>
              <a:rPr lang="en-US" sz="1400" dirty="0" smtClean="0"/>
              <a:t>, recompile (“Ctrl Shift .”)</a:t>
            </a:r>
            <a:endParaRPr lang="en-US" sz="1800" dirty="0" smtClean="0"/>
          </a:p>
        </p:txBody>
      </p:sp>
    </p:spTree>
    <p:extLst>
      <p:ext uri="{BB962C8B-B14F-4D97-AF65-F5344CB8AC3E}">
        <p14:creationId xmlns:p14="http://schemas.microsoft.com/office/powerpoint/2010/main" val="394159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lstStyle/>
          <a:p>
            <a:r>
              <a:rPr lang="en-US" dirty="0" smtClean="0"/>
              <a:t>Frames Per Second / Unit Graph</a:t>
            </a:r>
            <a:endParaRPr lang="en-US" dirty="0"/>
          </a:p>
        </p:txBody>
      </p:sp>
      <p:sp>
        <p:nvSpPr>
          <p:cNvPr id="3" name="Content Placeholder 2"/>
          <p:cNvSpPr>
            <a:spLocks noGrp="1"/>
          </p:cNvSpPr>
          <p:nvPr>
            <p:ph idx="1"/>
          </p:nvPr>
        </p:nvSpPr>
        <p:spPr>
          <a:xfrm>
            <a:off x="457200" y="1047750"/>
            <a:ext cx="8458200" cy="3394472"/>
          </a:xfrm>
        </p:spPr>
        <p:txBody>
          <a:bodyPr>
            <a:normAutofit/>
          </a:bodyPr>
          <a:lstStyle/>
          <a:p>
            <a:r>
              <a:rPr lang="en-US" sz="2000" dirty="0" smtClean="0"/>
              <a:t>Always start here</a:t>
            </a:r>
          </a:p>
          <a:p>
            <a:r>
              <a:rPr lang="en-US" sz="2000" dirty="0" smtClean="0"/>
              <a:t>“Stat Unit / </a:t>
            </a:r>
            <a:r>
              <a:rPr lang="en-US" sz="2000" dirty="0" err="1" smtClean="0"/>
              <a:t>UnitGraph</a:t>
            </a:r>
            <a:r>
              <a:rPr lang="en-US" sz="2000" dirty="0" smtClean="0"/>
              <a:t> / Detailed”</a:t>
            </a:r>
          </a:p>
          <a:p>
            <a:r>
              <a:rPr lang="en-US" sz="2000" dirty="0"/>
              <a:t>Look for </a:t>
            </a:r>
            <a:r>
              <a:rPr lang="en-US" sz="2000" dirty="0" smtClean="0"/>
              <a:t>unstable </a:t>
            </a:r>
            <a:r>
              <a:rPr lang="en-US" sz="2000" dirty="0" err="1" smtClean="0"/>
              <a:t>FrameTime</a:t>
            </a:r>
            <a:r>
              <a:rPr lang="en-US" sz="2000" dirty="0" smtClean="0"/>
              <a:t> / Hitches, use “Stat Raw” to disable smoothing</a:t>
            </a:r>
            <a:endParaRPr lang="en-US" sz="2000" dirty="0"/>
          </a:p>
          <a:p>
            <a:r>
              <a:rPr lang="en-US" sz="2000" dirty="0" smtClean="0"/>
              <a:t>Communicate </a:t>
            </a:r>
            <a:r>
              <a:rPr lang="en-US" sz="2000" dirty="0"/>
              <a:t>delta </a:t>
            </a:r>
            <a:r>
              <a:rPr lang="en-US" sz="2000" dirty="0" smtClean="0"/>
              <a:t>in </a:t>
            </a:r>
            <a:r>
              <a:rPr lang="en-US" sz="2000" dirty="0" err="1" smtClean="0"/>
              <a:t>ms</a:t>
            </a:r>
            <a:r>
              <a:rPr lang="en-US" sz="2000" dirty="0" smtClean="0"/>
              <a:t>, avoid fps</a:t>
            </a:r>
          </a:p>
          <a:p>
            <a:endParaRPr lang="en-US" sz="2000"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12643"/>
          <a:stretch/>
        </p:blipFill>
        <p:spPr bwMode="auto">
          <a:xfrm>
            <a:off x="4307044" y="2724150"/>
            <a:ext cx="4687509" cy="224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733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515100" cy="857250"/>
          </a:xfrm>
        </p:spPr>
        <p:txBody>
          <a:bodyPr>
            <a:normAutofit/>
          </a:bodyPr>
          <a:lstStyle/>
          <a:p>
            <a:r>
              <a:rPr lang="en-US" dirty="0" smtClean="0"/>
              <a:t>What I am bound by?</a:t>
            </a:r>
            <a:endParaRPr lang="en-US" dirty="0"/>
          </a:p>
        </p:txBody>
      </p:sp>
      <p:sp>
        <p:nvSpPr>
          <p:cNvPr id="3" name="Content Placeholder 2"/>
          <p:cNvSpPr>
            <a:spLocks noGrp="1"/>
          </p:cNvSpPr>
          <p:nvPr>
            <p:ph idx="1"/>
          </p:nvPr>
        </p:nvSpPr>
        <p:spPr>
          <a:xfrm>
            <a:off x="457200" y="1200151"/>
            <a:ext cx="8534400" cy="3394472"/>
          </a:xfrm>
        </p:spPr>
        <p:txBody>
          <a:bodyPr>
            <a:normAutofit fontScale="92500" lnSpcReduction="10000"/>
          </a:bodyPr>
          <a:lstStyle/>
          <a:p>
            <a:r>
              <a:rPr lang="en-US" sz="2700" dirty="0" smtClean="0"/>
              <a:t>What “</a:t>
            </a:r>
            <a:r>
              <a:rPr lang="en-US" sz="2700" dirty="0" err="1" smtClean="0"/>
              <a:t>FrameTime</a:t>
            </a:r>
            <a:r>
              <a:rPr lang="en-US" sz="2700" dirty="0" smtClean="0"/>
              <a:t>” can be limited by:</a:t>
            </a:r>
          </a:p>
          <a:p>
            <a:pPr lvl="1"/>
            <a:r>
              <a:rPr lang="en-US" sz="2300" dirty="0" smtClean="0"/>
              <a:t>“Game” is CPU time on main thread</a:t>
            </a:r>
          </a:p>
          <a:p>
            <a:pPr lvl="1"/>
            <a:r>
              <a:rPr lang="en-US" sz="2300" dirty="0" smtClean="0"/>
              <a:t>“Draw” is CPU time on render thread</a:t>
            </a:r>
          </a:p>
          <a:p>
            <a:pPr lvl="1"/>
            <a:r>
              <a:rPr lang="en-US" sz="2300" dirty="0" smtClean="0"/>
              <a:t>“GPU” is GPU time</a:t>
            </a:r>
          </a:p>
          <a:p>
            <a:pPr lvl="1"/>
            <a:r>
              <a:rPr lang="en-US" sz="2300" dirty="0" err="1" smtClean="0"/>
              <a:t>VSync</a:t>
            </a:r>
            <a:endParaRPr lang="en-US" sz="2300" dirty="0" smtClean="0"/>
          </a:p>
          <a:p>
            <a:pPr lvl="1"/>
            <a:r>
              <a:rPr lang="en-US" sz="2400" dirty="0" smtClean="0"/>
              <a:t>Max Tick rate</a:t>
            </a:r>
            <a:br>
              <a:rPr lang="en-US" sz="2400" dirty="0" smtClean="0"/>
            </a:br>
            <a:r>
              <a:rPr lang="en-US" sz="2400" dirty="0" smtClean="0"/>
              <a:t>(e.g.</a:t>
            </a:r>
            <a:r>
              <a:rPr lang="en-US" sz="2400" dirty="0"/>
              <a:t> </a:t>
            </a:r>
            <a:r>
              <a:rPr lang="en-US" sz="2400" dirty="0" err="1" smtClean="0"/>
              <a:t>t.MaxFPS</a:t>
            </a:r>
            <a:r>
              <a:rPr lang="en-US" sz="2400" dirty="0" smtClean="0"/>
              <a:t>, </a:t>
            </a:r>
            <a:r>
              <a:rPr lang="en-US" sz="2400" dirty="0" err="1" smtClean="0"/>
              <a:t>SmoothFrameRate</a:t>
            </a:r>
            <a:r>
              <a:rPr lang="en-US" sz="2400" dirty="0" smtClean="0"/>
              <a:t>=true, </a:t>
            </a:r>
            <a:r>
              <a:rPr lang="en-US" sz="2400" dirty="0" err="1"/>
              <a:t>r.DontLimitOnBattery</a:t>
            </a:r>
            <a:r>
              <a:rPr lang="en-US" sz="2400" dirty="0" smtClean="0"/>
              <a:t>)</a:t>
            </a:r>
          </a:p>
          <a:p>
            <a:r>
              <a:rPr lang="en-US" sz="2700" dirty="0" smtClean="0"/>
              <a:t>“Game” can show GPU time as we sync with GPU (more steady fps, back buffer not available yet)</a:t>
            </a:r>
          </a:p>
          <a:p>
            <a:pPr lvl="1"/>
            <a:endParaRPr lang="en-US" sz="27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735" t="21530" r="706" b="60417"/>
          <a:stretch/>
        </p:blipFill>
        <p:spPr bwMode="auto">
          <a:xfrm>
            <a:off x="6087744" y="1200150"/>
            <a:ext cx="2844801"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276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err="1" smtClean="0"/>
              <a:t>FPSChart</a:t>
            </a:r>
            <a:endParaRPr lang="en-US" dirty="0"/>
          </a:p>
        </p:txBody>
      </p:sp>
      <p:sp>
        <p:nvSpPr>
          <p:cNvPr id="3" name="Content Placeholder 2"/>
          <p:cNvSpPr>
            <a:spLocks noGrp="1"/>
          </p:cNvSpPr>
          <p:nvPr>
            <p:ph idx="1"/>
          </p:nvPr>
        </p:nvSpPr>
        <p:spPr>
          <a:xfrm>
            <a:off x="457200" y="1047750"/>
            <a:ext cx="8229600" cy="3394472"/>
          </a:xfrm>
        </p:spPr>
        <p:txBody>
          <a:bodyPr>
            <a:normAutofit/>
          </a:bodyPr>
          <a:lstStyle/>
          <a:p>
            <a:r>
              <a:rPr lang="en-US" sz="2400" dirty="0" smtClean="0"/>
              <a:t>Very valuable to track progress (hitches, where &lt; target fps)</a:t>
            </a:r>
          </a:p>
          <a:p>
            <a:r>
              <a:rPr lang="en-US" sz="2400" dirty="0" smtClean="0"/>
              <a:t>“</a:t>
            </a:r>
            <a:r>
              <a:rPr lang="en-US" sz="2400" dirty="0" err="1" smtClean="0"/>
              <a:t>StartFPSChart</a:t>
            </a:r>
            <a:r>
              <a:rPr lang="en-US" sz="2400" dirty="0" smtClean="0"/>
              <a:t>” “</a:t>
            </a:r>
            <a:r>
              <a:rPr lang="en-US" sz="2400" dirty="0" err="1" smtClean="0"/>
              <a:t>EndFPSChart</a:t>
            </a:r>
            <a:r>
              <a:rPr lang="en-US" sz="2400" dirty="0" smtClean="0"/>
              <a:t>”</a:t>
            </a:r>
          </a:p>
          <a:p>
            <a:r>
              <a:rPr lang="en-US" sz="2400" dirty="0" smtClean="0"/>
              <a:t>Open .</a:t>
            </a:r>
            <a:r>
              <a:rPr lang="en-US" sz="2400" dirty="0" err="1" smtClean="0"/>
              <a:t>csv</a:t>
            </a:r>
            <a:r>
              <a:rPr lang="en-US" sz="2400" dirty="0" smtClean="0"/>
              <a:t> file in Excel</a:t>
            </a:r>
          </a:p>
          <a:p>
            <a:r>
              <a:rPr lang="en-US" sz="2400" dirty="0" smtClean="0"/>
              <a:t>Create “Scatter With Straight Lines” starting with line 5</a:t>
            </a:r>
          </a:p>
          <a:p>
            <a:endParaRPr lang="en-US" sz="2400" dirty="0"/>
          </a:p>
        </p:txBody>
      </p:sp>
      <p:pic>
        <p:nvPicPr>
          <p:cNvPr id="9218" name="Picture 2" descr="D:\MMittring-Z2484-A\UE4\Engine\Documentation\Source\Engine\Rendering\PerformanceProfiling\Guidelines\Images\fpsc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952750"/>
            <a:ext cx="5685432" cy="20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22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3085</TotalTime>
  <Words>4198</Words>
  <Application>Microsoft Office PowerPoint</Application>
  <PresentationFormat>On-screen Show (16:9)</PresentationFormat>
  <Paragraphs>667</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How to scale down and not get caught</vt:lpstr>
      <vt:lpstr>Overview</vt:lpstr>
      <vt:lpstr>The “Rivalry” demo</vt:lpstr>
      <vt:lpstr>Demo / Video</vt:lpstr>
      <vt:lpstr>The hardware spectrum</vt:lpstr>
      <vt:lpstr>How to profile effectively</vt:lpstr>
      <vt:lpstr>Frames Per Second / Unit Graph</vt:lpstr>
      <vt:lpstr>What I am bound by?</vt:lpstr>
      <vt:lpstr>FPSChart</vt:lpstr>
      <vt:lpstr>Profile CPU time</vt:lpstr>
      <vt:lpstr>Profile GPU time</vt:lpstr>
      <vt:lpstr>Stats (internal counters)</vt:lpstr>
      <vt:lpstr>Engine Show flags</vt:lpstr>
      <vt:lpstr>View modes</vt:lpstr>
      <vt:lpstr>Features  1/x</vt:lpstr>
      <vt:lpstr>Features 2/x</vt:lpstr>
      <vt:lpstr>Features 3/x</vt:lpstr>
      <vt:lpstr>Features 4/x</vt:lpstr>
      <vt:lpstr>Features 5/x</vt:lpstr>
      <vt:lpstr>Features 6/x</vt:lpstr>
      <vt:lpstr>Features 7/x</vt:lpstr>
      <vt:lpstr>Features 8/x</vt:lpstr>
      <vt:lpstr>Features 9/x</vt:lpstr>
      <vt:lpstr>Features 10/x</vt:lpstr>
      <vt:lpstr>Scalability</vt:lpstr>
      <vt:lpstr>Scalability: Hierarchy</vt:lpstr>
      <vt:lpstr>Console Variables 101</vt:lpstr>
      <vt:lpstr>ConsoleVariables.ini</vt:lpstr>
      <vt:lpstr>[Base/Default]Scalability.ini</vt:lpstr>
      <vt:lpstr>[Base/Default]DeviceProfiles.ini</vt:lpstr>
      <vt:lpstr>Bonus Slides</vt:lpstr>
      <vt:lpstr>Target the specific content and platform</vt:lpstr>
      <vt:lpstr>CVar Settings used in the demo</vt:lpstr>
      <vt:lpstr>Content feedback 1/3</vt:lpstr>
      <vt:lpstr>Content feedback 2/3</vt:lpstr>
      <vt:lpstr>Content feedback 3/3</vt:lpstr>
      <vt:lpstr>FPS Charts</vt:lpstr>
      <vt:lpstr>Thanks</vt:lpstr>
      <vt:lpstr>UE4 Questions?</vt:lpstr>
      <vt:lpstr>PowerPoint Presentation</vt:lpstr>
    </vt:vector>
  </TitlesOfParts>
  <Company>Epic Games,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scale down and not get caught</dc:title>
  <dc:creator>Martin Mittring</dc:creator>
  <cp:lastModifiedBy>James Jensen</cp:lastModifiedBy>
  <cp:revision>248</cp:revision>
  <cp:lastPrinted>2014-07-31T14:55:56Z</cp:lastPrinted>
  <dcterms:created xsi:type="dcterms:W3CDTF">2014-07-11T19:09:21Z</dcterms:created>
  <dcterms:modified xsi:type="dcterms:W3CDTF">2014-08-25T21:15:22Z</dcterms:modified>
</cp:coreProperties>
</file>